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6" r:id="rId4"/>
    <p:sldId id="289" r:id="rId5"/>
    <p:sldId id="258" r:id="rId6"/>
    <p:sldId id="283" r:id="rId7"/>
    <p:sldId id="288" r:id="rId8"/>
    <p:sldId id="259" r:id="rId9"/>
    <p:sldId id="287" r:id="rId10"/>
    <p:sldId id="284" r:id="rId11"/>
    <p:sldId id="292" r:id="rId12"/>
    <p:sldId id="290" r:id="rId13"/>
    <p:sldId id="291" r:id="rId14"/>
    <p:sldId id="28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D500D2-77F6-49EB-ABFC-DAD5E3D7D183}" type="datetimeFigureOut">
              <a:rPr lang="cs-CZ" smtClean="0"/>
              <a:t>17.7.2014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B92112-B3C9-4309-AA1D-0FC090DBA11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13" name="arrow.wav"/>
          </p:stSnd>
        </p:sndAc>
      </p:transition>
    </mc:Choice>
    <mc:Fallback xmlns="">
      <p:transition spd="slow">
        <p:cover dir="lu"/>
        <p:sndAc>
          <p:stSnd>
            <p:snd r:embed="rId14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3388" y="1117856"/>
            <a:ext cx="8229600" cy="21671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Základní životní funkce vědomí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1728192" cy="191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2447764" y="6165304"/>
            <a:ext cx="4428492" cy="576064"/>
          </a:xfrm>
        </p:spPr>
        <p:txBody>
          <a:bodyPr>
            <a:noAutofit/>
          </a:bodyPr>
          <a:lstStyle/>
          <a:p>
            <a:pPr algn="ctr"/>
            <a:r>
              <a:rPr lang="cs-CZ" sz="1600" dirty="0" smtClean="0"/>
              <a:t>Zpracoval: Mgr. Jakub Krček</a:t>
            </a:r>
          </a:p>
          <a:p>
            <a:pPr algn="ctr"/>
            <a:r>
              <a:rPr lang="cs-CZ" sz="1600" dirty="0" smtClean="0"/>
              <a:t>SOŠ PO a VOŠ PO Frýdek Místek</a:t>
            </a:r>
          </a:p>
        </p:txBody>
      </p:sp>
    </p:spTree>
    <p:extLst>
      <p:ext uri="{BB962C8B-B14F-4D97-AF65-F5344CB8AC3E}">
        <p14:creationId xmlns:p14="http://schemas.microsoft.com/office/powerpoint/2010/main" val="8809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Zprůchodnění dýchacích cest</a:t>
            </a:r>
            <a:endParaRPr lang="cs-CZ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81" y="3701225"/>
            <a:ext cx="2808758" cy="26075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01225"/>
            <a:ext cx="2808758" cy="2607500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704" y="3933055"/>
            <a:ext cx="1657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Uzavřené dýchací cesty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08850" y="3933056"/>
            <a:ext cx="1657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Otevřené dýchací cesty</a:t>
            </a:r>
          </a:p>
        </p:txBody>
      </p:sp>
      <p:sp>
        <p:nvSpPr>
          <p:cNvPr id="10" name="Šipka doleva 9"/>
          <p:cNvSpPr/>
          <p:nvPr/>
        </p:nvSpPr>
        <p:spPr>
          <a:xfrm>
            <a:off x="5796136" y="5229200"/>
            <a:ext cx="2880320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 flipH="1">
            <a:off x="179512" y="5373216"/>
            <a:ext cx="2592288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94904" y="2119412"/>
            <a:ext cx="7949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cs-CZ" sz="2800" dirty="0"/>
              <a:t>z</a:t>
            </a:r>
            <a:r>
              <a:rPr lang="cs-CZ" sz="2800" dirty="0" smtClean="0"/>
              <a:t>ajistím záklonem hlavy a vyčištěním ústní dutiny ( mohou se vyskytovat zubní protézy, zvratky, sliny či krevní sraženiny)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897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Nepřímá srdeční masáž </a:t>
            </a:r>
            <a:br>
              <a:rPr lang="cs-CZ" dirty="0" smtClean="0"/>
            </a:br>
            <a:r>
              <a:rPr lang="cs-CZ" sz="2200" dirty="0" smtClean="0"/>
              <a:t>(Kardiopulmonální resuscitace)</a:t>
            </a:r>
            <a:endParaRPr lang="cs-CZ" sz="22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51520" y="1916832"/>
            <a:ext cx="8676456" cy="3384376"/>
          </a:xfrm>
          <a:prstGeom prst="rect">
            <a:avLst/>
          </a:prstGeom>
        </p:spPr>
        <p:txBody>
          <a:bodyPr vert="horz" lIns="91440">
            <a:no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cs-CZ" sz="2800" dirty="0" smtClean="0"/>
              <a:t>pokud není zachránce proškolen v provádění ventilace </a:t>
            </a:r>
          </a:p>
          <a:p>
            <a:pPr marL="0" indent="0">
              <a:buNone/>
            </a:pPr>
            <a:r>
              <a:rPr lang="cs-CZ" sz="2800" dirty="0" smtClean="0"/>
              <a:t>    ( dýchání z plic do plic, použitím pomůcek) provádí   </a:t>
            </a:r>
          </a:p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   pouze nepřerušovanou masáž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pokud je zachránce proškolen v provádění řízené ventilace, může střídat stlačení hrudníku a vdechy v poměru </a:t>
            </a:r>
            <a:r>
              <a:rPr lang="cs-CZ" sz="2800" b="1" dirty="0" smtClean="0">
                <a:solidFill>
                  <a:srgbClr val="FF0000"/>
                </a:solidFill>
              </a:rPr>
              <a:t>30:2 dospělí postižení </a:t>
            </a:r>
            <a:r>
              <a:rPr lang="cs-CZ" sz="2800" b="1" dirty="0" smtClean="0"/>
              <a:t>a </a:t>
            </a:r>
            <a:r>
              <a:rPr lang="cs-CZ" sz="2800" b="1" dirty="0" smtClean="0">
                <a:solidFill>
                  <a:srgbClr val="FF0000"/>
                </a:solidFill>
              </a:rPr>
              <a:t>(u novorozence 3:1)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nepřímá masáž srdce se provádí stlačováním hrudní koš do hloubky </a:t>
            </a:r>
            <a:r>
              <a:rPr lang="cs-CZ" sz="2800" b="1" dirty="0" smtClean="0">
                <a:solidFill>
                  <a:srgbClr val="FF0000"/>
                </a:solidFill>
              </a:rPr>
              <a:t>4-5 cm </a:t>
            </a:r>
            <a:r>
              <a:rPr lang="cs-CZ" sz="2800" dirty="0" smtClean="0"/>
              <a:t>u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dětí přiměřeně méně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/>
              <a:t>f</a:t>
            </a:r>
            <a:r>
              <a:rPr lang="cs-CZ" sz="2800" dirty="0" smtClean="0"/>
              <a:t>rekvence stlačování </a:t>
            </a:r>
            <a:r>
              <a:rPr lang="cs-CZ" sz="2800" b="1" dirty="0" smtClean="0">
                <a:solidFill>
                  <a:srgbClr val="FF0000"/>
                </a:solidFill>
              </a:rPr>
              <a:t>cca 100x za minutu dospělí postižení </a:t>
            </a:r>
            <a:r>
              <a:rPr lang="cs-CZ" sz="2800" b="1" dirty="0" smtClean="0"/>
              <a:t>a </a:t>
            </a:r>
            <a:r>
              <a:rPr lang="cs-CZ" sz="2800" b="1" dirty="0" smtClean="0">
                <a:solidFill>
                  <a:srgbClr val="FF0000"/>
                </a:solidFill>
              </a:rPr>
              <a:t>děti cca 120 za min.</a:t>
            </a:r>
          </a:p>
          <a:p>
            <a:pPr>
              <a:buFont typeface="Wingdings" pitchFamily="2" charset="2"/>
              <a:buChar char="ü"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marL="0" indent="0">
              <a:buFont typeface="Wingdings 2"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390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rusa.eu/site/mirusa.eu/attachments/images/obra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9299"/>
            <a:ext cx="3456384" cy="25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71700" y="6525344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http://www.mirusa.eu/site/mirusa.eu/attachments/images/obrazek1.png</a:t>
            </a:r>
          </a:p>
        </p:txBody>
      </p:sp>
      <p:pic>
        <p:nvPicPr>
          <p:cNvPr id="1028" name="Picture 4" descr="http://www.mirusa.eu/site/mirusa.eu/attachments/images/obraze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9" y="1355181"/>
            <a:ext cx="3334122" cy="25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rusa.eu/site/mirusa.eu/attachments/images/obraze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7588"/>
            <a:ext cx="3456384" cy="25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irusa.eu/site/mirusa.eu/attachments/images/obrazek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293096"/>
            <a:ext cx="5235587" cy="17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rdce 4"/>
          <p:cNvSpPr/>
          <p:nvPr/>
        </p:nvSpPr>
        <p:spPr>
          <a:xfrm>
            <a:off x="827584" y="3429000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Srdce 9"/>
          <p:cNvSpPr/>
          <p:nvPr/>
        </p:nvSpPr>
        <p:spPr>
          <a:xfrm>
            <a:off x="8457321" y="5589240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1" name="Srdce 10"/>
          <p:cNvSpPr/>
          <p:nvPr/>
        </p:nvSpPr>
        <p:spPr>
          <a:xfrm>
            <a:off x="827584" y="6034217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2" name="Srdce 11"/>
          <p:cNvSpPr/>
          <p:nvPr/>
        </p:nvSpPr>
        <p:spPr>
          <a:xfrm>
            <a:off x="5220072" y="3445768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43063" y="6021288"/>
            <a:ext cx="489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Konečná poloha muže v bezvědomí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Zotavovací poloha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6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Instruktážní video k zotavovací poloze</a:t>
            </a:r>
            <a:endParaRPr lang="cs-CZ" sz="3600" dirty="0"/>
          </a:p>
        </p:txBody>
      </p:sp>
      <p:pic>
        <p:nvPicPr>
          <p:cNvPr id="4" name="bandicam 2014-06-03 12-22-02-603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5159"/>
          <a:stretch/>
        </p:blipFill>
        <p:spPr>
          <a:xfrm>
            <a:off x="1112702" y="1502229"/>
            <a:ext cx="6627650" cy="4375043"/>
          </a:xfrm>
        </p:spPr>
      </p:pic>
      <p:sp>
        <p:nvSpPr>
          <p:cNvPr id="5" name="TextovéPole 4"/>
          <p:cNvSpPr txBox="1"/>
          <p:nvPr/>
        </p:nvSpPr>
        <p:spPr>
          <a:xfrm>
            <a:off x="1259632" y="6381328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http://is.muni.cz/do/rect/el/estud/fsps/ps11/prvni_pomoc/web/pages/02b_Rautek.html</a:t>
            </a:r>
          </a:p>
        </p:txBody>
      </p:sp>
    </p:spTree>
    <p:extLst>
      <p:ext uri="{BB962C8B-B14F-4D97-AF65-F5344CB8AC3E}">
        <p14:creationId xmlns:p14="http://schemas.microsoft.com/office/powerpoint/2010/main" val="14548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4" name="arrow.wav"/>
          </p:stSnd>
        </p:sndAc>
      </p:transition>
    </mc:Choice>
    <mc:Fallback xmlns="">
      <p:transition spd="slow">
        <p:cover dir="lu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Použitá literatura</a:t>
            </a:r>
            <a:endParaRPr lang="cs-CZ" sz="4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916832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Jiř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Pokorný et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al.,URGENTNÍ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MEDICÍNA</a:t>
            </a:r>
            <a:br>
              <a:rPr lang="cs-CZ" sz="2400" dirty="0" smtClean="0">
                <a:latin typeface="Corbel" pitchFamily="34" charset="0"/>
                <a:cs typeface="Times New Roman" pitchFamily="18" charset="0"/>
              </a:rPr>
            </a:b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První vydán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,ISBN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 80-7262-259-5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Příručka první pomoci,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Gallus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Ruber, Praha 1998, ISBN 80-07-01036-X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Učebnice pro Záchrannou zdravotnickou službu, Miroslav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Bíca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a kolektiv, Praha 1996 , ISBN 80-900803-1-6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807368"/>
          </a:xfrm>
        </p:spPr>
        <p:txBody>
          <a:bodyPr>
            <a:noAutofit/>
          </a:bodyPr>
          <a:lstStyle/>
          <a:p>
            <a:pPr algn="ctr"/>
            <a:r>
              <a:rPr lang="cs-CZ" sz="2800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Charakteristika</a:t>
            </a:r>
            <a:endParaRPr lang="cs-CZ" sz="2800" cap="all" dirty="0"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82453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b="1" dirty="0" smtClean="0"/>
              <a:t>Definice </a:t>
            </a:r>
            <a:r>
              <a:rPr lang="cs-CZ" sz="2800" b="1" dirty="0"/>
              <a:t>pojmů </a:t>
            </a:r>
            <a:r>
              <a:rPr lang="cs-CZ" sz="2800" b="1" dirty="0" smtClean="0"/>
              <a:t>: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b="1" dirty="0" smtClean="0">
                <a:solidFill>
                  <a:srgbClr val="FF0000"/>
                </a:solidFill>
              </a:rPr>
              <a:t>Vědomí</a:t>
            </a:r>
            <a:r>
              <a:rPr lang="cs-CZ" sz="2800" b="1" dirty="0" smtClean="0"/>
              <a:t> </a:t>
            </a:r>
            <a:r>
              <a:rPr lang="cs-CZ" sz="2800" dirty="0"/>
              <a:t>je stav, ve kterém organismus </a:t>
            </a:r>
            <a:r>
              <a:rPr lang="cs-CZ" sz="2800" dirty="0" smtClean="0"/>
              <a:t>plně vnímá </a:t>
            </a:r>
            <a:r>
              <a:rPr lang="cs-CZ" sz="2800" dirty="0"/>
              <a:t>podněty přicházející ze </a:t>
            </a:r>
            <a:r>
              <a:rPr lang="cs-CZ" sz="2800" dirty="0" smtClean="0"/>
              <a:t>zevního </a:t>
            </a:r>
            <a:r>
              <a:rPr lang="pt-BR" sz="2800" dirty="0" smtClean="0"/>
              <a:t>prostředí </a:t>
            </a:r>
            <a:r>
              <a:rPr lang="pt-BR" sz="2800" dirty="0"/>
              <a:t>a adekvátně na ně </a:t>
            </a:r>
            <a:r>
              <a:rPr lang="pt-BR" sz="2800" dirty="0" smtClean="0"/>
              <a:t>reaguje</a:t>
            </a:r>
            <a:r>
              <a:rPr lang="cs-CZ" sz="28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cs-CZ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b="1" dirty="0" smtClean="0">
                <a:solidFill>
                  <a:srgbClr val="FF0000"/>
                </a:solidFill>
              </a:rPr>
              <a:t>Bezvědomí</a:t>
            </a:r>
            <a:r>
              <a:rPr lang="cs-CZ" sz="2800" b="1" dirty="0" smtClean="0"/>
              <a:t> </a:t>
            </a:r>
            <a:r>
              <a:rPr lang="cs-CZ" sz="2800" dirty="0"/>
              <a:t>je stav organismu, </a:t>
            </a:r>
            <a:r>
              <a:rPr lang="cs-CZ" sz="2800" dirty="0" smtClean="0"/>
              <a:t>kdy postižený </a:t>
            </a:r>
            <a:r>
              <a:rPr lang="cs-CZ" sz="2800" dirty="0"/>
              <a:t>nereaguje na zevní </a:t>
            </a:r>
            <a:r>
              <a:rPr lang="cs-CZ" sz="2800" dirty="0" smtClean="0"/>
              <a:t>podněty, má </a:t>
            </a:r>
            <a:r>
              <a:rPr lang="cs-CZ" sz="2800" dirty="0"/>
              <a:t>ochablé kosterní svalstvo. Jeho </a:t>
            </a:r>
            <a:r>
              <a:rPr lang="cs-CZ" sz="2800" dirty="0" smtClean="0"/>
              <a:t>reflexy jsou </a:t>
            </a:r>
            <a:r>
              <a:rPr lang="cs-CZ" sz="2800" dirty="0"/>
              <a:t>vymizelé.</a:t>
            </a:r>
            <a:endParaRPr lang="cs-CZ" sz="28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Rozdělení poruch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KVANTITATIVNÍ </a:t>
            </a:r>
            <a:r>
              <a:rPr lang="cs-CZ" sz="2800" b="1" dirty="0"/>
              <a:t>PORUCHY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Somnolence</a:t>
            </a:r>
            <a:r>
              <a:rPr lang="cs-CZ" sz="2800" b="1" dirty="0" smtClean="0"/>
              <a:t> </a:t>
            </a:r>
            <a:r>
              <a:rPr lang="cs-CZ" sz="2800" dirty="0" smtClean="0"/>
              <a:t>– postižení budí dojem spící osoby, lze je probudit (oslovením, bolestivým podnětem), postižený odpovídá na dotazy, velmi rychle opět usíná</a:t>
            </a:r>
            <a:endParaRPr lang="cs-CZ" sz="2800" dirty="0"/>
          </a:p>
          <a:p>
            <a:pPr marL="0" indent="0">
              <a:buNone/>
            </a:pPr>
            <a:r>
              <a:rPr lang="cs-CZ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Sopor</a:t>
            </a:r>
            <a:r>
              <a:rPr lang="cs-CZ" sz="2800" b="1" dirty="0" smtClean="0"/>
              <a:t> – </a:t>
            </a:r>
            <a:r>
              <a:rPr lang="cs-CZ" sz="2800" dirty="0" smtClean="0"/>
              <a:t>k vědomí lze postiženého přivést jen na krátko, a to jen velmi silnými podněty</a:t>
            </a:r>
            <a:endParaRPr lang="cs-CZ" sz="2800" dirty="0"/>
          </a:p>
          <a:p>
            <a:pPr marL="0" indent="0">
              <a:buNone/>
            </a:pPr>
            <a:r>
              <a:rPr lang="cs-CZ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</a:t>
            </a:r>
            <a:r>
              <a:rPr lang="cs-CZ" sz="2800" b="1" dirty="0" smtClean="0"/>
              <a:t> </a:t>
            </a:r>
            <a:r>
              <a:rPr lang="cs-CZ" sz="2800" dirty="0" smtClean="0"/>
              <a:t>– postiženého probudit nelze, projevuje se nesrozumitelnými zvuky, na bolest reaguje spíše necílenými obrannými reakcemi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519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KVALITATIVNÍ PORUCHY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Mdloba</a:t>
            </a:r>
            <a:r>
              <a:rPr lang="cs-CZ" sz="2400" dirty="0" smtClean="0"/>
              <a:t> </a:t>
            </a:r>
            <a:r>
              <a:rPr lang="cs-CZ" sz="2400" dirty="0"/>
              <a:t>– krátkodobá ztráta vědomí v důsledku mozkové hypoxie (nedostatečného okysličení). Příčiny: úlek, velká bolest nebo náhlý pokles krevního tlaku (při prudkém vstávání)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Obnubilace</a:t>
            </a:r>
            <a:r>
              <a:rPr lang="cs-CZ" sz="2400" dirty="0"/>
              <a:t> – mrákotný stav, kdy je zachována prostorová orientace, ale chybí schopnost jednat dle vlastní vůle. Příčina: nejčastěji hypoglykemický stav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Delirium</a:t>
            </a:r>
            <a:r>
              <a:rPr lang="cs-CZ" sz="2400" dirty="0" smtClean="0"/>
              <a:t>– </a:t>
            </a:r>
            <a:r>
              <a:rPr lang="cs-CZ" sz="2400" dirty="0"/>
              <a:t>je provázeno halucinacemi a celkovým vzrušením. Příčiny: otravy, alkoholismus, vysoké horečky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Amence</a:t>
            </a:r>
            <a:r>
              <a:rPr lang="cs-CZ" sz="2400" dirty="0" smtClean="0"/>
              <a:t> </a:t>
            </a:r>
            <a:r>
              <a:rPr lang="cs-CZ" sz="2400" dirty="0"/>
              <a:t>– dochází k poruše chování, vnímání, nálady a myšlení. Střídá se stav stavu útlumu a vzrušení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Agonie</a:t>
            </a:r>
            <a:r>
              <a:rPr lang="cs-CZ" sz="2400" dirty="0" smtClean="0"/>
              <a:t> </a:t>
            </a:r>
            <a:r>
              <a:rPr lang="cs-CZ" sz="2400" dirty="0"/>
              <a:t>– nejčastější porucha vědomí v období </a:t>
            </a:r>
            <a:r>
              <a:rPr lang="cs-CZ" sz="2400" dirty="0" smtClean="0"/>
              <a:t>umírání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 smtClean="0"/>
              <a:t>Rozdělení poruch vědomí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949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35360"/>
          </a:xfrm>
        </p:spPr>
        <p:txBody>
          <a:bodyPr vert="horz" lIns="0" tIns="9144" rIns="0" bIns="9144" anchor="b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4000" b="1" kern="120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Otřes mozku – úrazový děj</a:t>
            </a:r>
            <a:endParaRPr lang="cs-CZ" sz="4000" b="1" kern="120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114800"/>
          </a:xfrm>
        </p:spPr>
        <p:txBody>
          <a:bodyPr vert="horz" lIns="91440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 smtClean="0"/>
              <a:t>krátkodobá </a:t>
            </a:r>
            <a:r>
              <a:rPr lang="cs-CZ" sz="2400" dirty="0"/>
              <a:t>funkční porucha, nevznikají trvalé změny v mozkové </a:t>
            </a:r>
            <a:r>
              <a:rPr lang="cs-CZ" sz="2400" dirty="0" smtClean="0"/>
              <a:t>tkáni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tupé </a:t>
            </a:r>
            <a:r>
              <a:rPr lang="cs-CZ" sz="2400" dirty="0"/>
              <a:t>nárazy, pády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</a:t>
            </a: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krátkodobé bezvědomí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dezorientace</a:t>
            </a:r>
            <a:r>
              <a:rPr lang="cs-CZ" sz="2400" dirty="0"/>
              <a:t>, amnézie (krátkodobá ztráta </a:t>
            </a:r>
            <a:r>
              <a:rPr lang="cs-CZ" sz="2400" dirty="0" smtClean="0"/>
              <a:t>paměti)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pocit 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zvracení, zvracení – častý projev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závrať</a:t>
            </a:r>
            <a:r>
              <a:rPr lang="cs-CZ" sz="2400" dirty="0"/>
              <a:t>, bolest </a:t>
            </a:r>
            <a:r>
              <a:rPr lang="cs-CZ" sz="2400" dirty="0" smtClean="0"/>
              <a:t>hlavy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bledost</a:t>
            </a:r>
            <a:r>
              <a:rPr lang="cs-CZ" sz="2400" dirty="0"/>
              <a:t>, pocení, děti - spavost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zajištění </a:t>
            </a:r>
            <a:r>
              <a:rPr lang="cs-CZ" sz="2400" dirty="0"/>
              <a:t>základních životních </a:t>
            </a:r>
            <a:r>
              <a:rPr lang="cs-CZ" sz="2400" dirty="0" smtClean="0"/>
              <a:t>funkcí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transport </a:t>
            </a:r>
            <a:r>
              <a:rPr lang="cs-CZ" sz="2400" dirty="0"/>
              <a:t>do nemocnice (hospitalizace pro vyloučení závažného poranění mozku)</a:t>
            </a:r>
          </a:p>
        </p:txBody>
      </p:sp>
    </p:spTree>
    <p:extLst>
      <p:ext uri="{BB962C8B-B14F-4D97-AF65-F5344CB8AC3E}">
        <p14:creationId xmlns:p14="http://schemas.microsoft.com/office/powerpoint/2010/main" val="363379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3" name="arrow.wav"/>
          </p:stSnd>
        </p:sndAc>
      </p:transition>
    </mc:Choice>
    <mc:Fallback xmlns="">
      <p:transition spd="slow">
        <p:cover dir="lu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49424"/>
            <a:ext cx="8229600" cy="591344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4000" b="1" kern="120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Zhmoždění mozku </a:t>
            </a:r>
            <a:r>
              <a:rPr lang="cs-CZ" sz="4000" b="1" kern="1200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rPr>
              <a:t>– úrazový děj</a:t>
            </a:r>
            <a:endParaRPr lang="cs-CZ" sz="4000" b="1" kern="120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334373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vznik </a:t>
            </a:r>
            <a:r>
              <a:rPr lang="cs-CZ" sz="2400" dirty="0"/>
              <a:t>strukturálních změn na mozkové tkáni </a:t>
            </a:r>
            <a:r>
              <a:rPr lang="cs-CZ" sz="2400" dirty="0" smtClean="0"/>
              <a:t>– ložiska </a:t>
            </a:r>
            <a:r>
              <a:rPr lang="cs-CZ" sz="2400" dirty="0"/>
              <a:t>(krevní výron, </a:t>
            </a:r>
            <a:r>
              <a:rPr lang="cs-CZ" sz="2400" dirty="0" smtClean="0"/>
              <a:t>otok, komprese </a:t>
            </a:r>
            <a:r>
              <a:rPr lang="cs-CZ" sz="2400" dirty="0"/>
              <a:t>mozku </a:t>
            </a:r>
          </a:p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</a:t>
            </a: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podle </a:t>
            </a:r>
            <a:r>
              <a:rPr lang="cs-CZ" sz="2400" dirty="0"/>
              <a:t>místa </a:t>
            </a:r>
            <a:r>
              <a:rPr lang="cs-CZ" sz="2400" dirty="0" smtClean="0"/>
              <a:t>postižení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déle </a:t>
            </a:r>
            <a:r>
              <a:rPr lang="cs-CZ" sz="2400" dirty="0"/>
              <a:t>trvající bezvědomí cca 10 a více </a:t>
            </a:r>
            <a:r>
              <a:rPr lang="cs-CZ" sz="2400" dirty="0" smtClean="0"/>
              <a:t>min.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dýchání </a:t>
            </a:r>
            <a:r>
              <a:rPr lang="cs-CZ" sz="2400" dirty="0"/>
              <a:t>zrychlené až přerušované, zástava </a:t>
            </a:r>
            <a:r>
              <a:rPr lang="cs-CZ" sz="2400" dirty="0" smtClean="0"/>
              <a:t>dechu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nepravidelný puls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porucha hybnosti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zornice </a:t>
            </a:r>
            <a:r>
              <a:rPr lang="cs-CZ" sz="2400" dirty="0"/>
              <a:t>– nestejně veliké, </a:t>
            </a:r>
            <a:r>
              <a:rPr lang="cs-CZ" sz="2400" dirty="0" smtClean="0"/>
              <a:t>rozšířené</a:t>
            </a:r>
            <a:endParaRPr lang="cs-CZ" sz="2400" dirty="0"/>
          </a:p>
          <a:p>
            <a:r>
              <a:rPr lang="cs-CZ" sz="2400" b="1" dirty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P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rvní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</a:t>
            </a: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zajištění </a:t>
            </a:r>
            <a:r>
              <a:rPr lang="cs-CZ" sz="2400" dirty="0"/>
              <a:t>základních vitálních </a:t>
            </a:r>
            <a:r>
              <a:rPr lang="cs-CZ" sz="2400" dirty="0" smtClean="0"/>
              <a:t>funkcí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zotavovací poloha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400" dirty="0" smtClean="0"/>
              <a:t>přivolání </a:t>
            </a:r>
            <a:r>
              <a:rPr lang="cs-CZ" sz="2400" dirty="0"/>
              <a:t>ZZS</a:t>
            </a:r>
          </a:p>
        </p:txBody>
      </p:sp>
    </p:spTree>
    <p:extLst>
      <p:ext uri="{BB962C8B-B14F-4D97-AF65-F5344CB8AC3E}">
        <p14:creationId xmlns:p14="http://schemas.microsoft.com/office/powerpoint/2010/main" val="12575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9384"/>
            <a:ext cx="8229600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první </a:t>
            </a:r>
            <a:r>
              <a:rPr lang="cs-CZ" dirty="0" smtClean="0"/>
              <a:t>pomoc -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02432"/>
            <a:ext cx="8856984" cy="4114800"/>
          </a:xfrm>
        </p:spPr>
        <p:txBody>
          <a:bodyPr>
            <a:no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VĚDOMÍ </a:t>
            </a:r>
            <a:r>
              <a:rPr lang="cs-CZ" sz="2400" dirty="0" smtClean="0"/>
              <a:t>(pohledem</a:t>
            </a:r>
            <a:r>
              <a:rPr lang="cs-CZ" sz="2400" dirty="0"/>
              <a:t>, verbální </a:t>
            </a:r>
            <a:r>
              <a:rPr lang="cs-CZ" sz="2400" dirty="0" smtClean="0"/>
              <a:t>kontakt, </a:t>
            </a:r>
            <a:r>
              <a:rPr lang="cs-CZ" sz="2400" dirty="0"/>
              <a:t>bolestivý </a:t>
            </a:r>
            <a:r>
              <a:rPr lang="cs-CZ" sz="2400" dirty="0" smtClean="0"/>
              <a:t>podnět)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DÝCHÁNÍ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(nejlépe </a:t>
            </a:r>
            <a:r>
              <a:rPr lang="cs-CZ" sz="2400" dirty="0"/>
              <a:t>přiložením svého ucha na vzdálenost asi 10cm od </a:t>
            </a:r>
            <a:r>
              <a:rPr lang="cs-CZ" sz="2400" dirty="0" smtClean="0"/>
              <a:t>obličeje postiženého)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NA BOLESTIVÝ PODNĚT </a:t>
            </a:r>
            <a:r>
              <a:rPr lang="cs-CZ" sz="2400" dirty="0" smtClean="0"/>
              <a:t>(štípnutí </a:t>
            </a:r>
            <a:r>
              <a:rPr lang="cs-CZ" sz="2400" dirty="0"/>
              <a:t>do tváře, </a:t>
            </a:r>
            <a:r>
              <a:rPr lang="cs-CZ" sz="2400" dirty="0" smtClean="0"/>
              <a:t>ucha)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VYŠETŘENÍ </a:t>
            </a:r>
            <a:r>
              <a:rPr lang="cs-CZ" sz="2400" dirty="0" smtClean="0"/>
              <a:t>(krvácení</a:t>
            </a:r>
            <a:r>
              <a:rPr lang="cs-CZ" sz="2400" dirty="0"/>
              <a:t>, deformity, </a:t>
            </a:r>
            <a:r>
              <a:rPr lang="cs-CZ" sz="2400" dirty="0" smtClean="0"/>
              <a:t>zlomeniny, cizí </a:t>
            </a:r>
            <a:r>
              <a:rPr lang="cs-CZ" sz="2400" dirty="0"/>
              <a:t>předměty, </a:t>
            </a:r>
            <a:r>
              <a:rPr lang="cs-CZ" sz="2400" dirty="0" smtClean="0"/>
              <a:t>jiná poranění</a:t>
            </a:r>
            <a:r>
              <a:rPr lang="cs-CZ" sz="2400" dirty="0"/>
              <a:t>, injekční vpichy, atd</a:t>
            </a:r>
            <a:r>
              <a:rPr lang="cs-CZ" sz="2400" dirty="0" smtClean="0"/>
              <a:t>.)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ZOTAVOVACÍ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r>
              <a:rPr lang="cs-CZ" sz="2400" b="1" dirty="0"/>
              <a:t> </a:t>
            </a:r>
            <a:r>
              <a:rPr lang="cs-CZ" sz="2400" dirty="0" smtClean="0"/>
              <a:t>(popřípadě </a:t>
            </a:r>
            <a:r>
              <a:rPr lang="cs-CZ" sz="2400" dirty="0"/>
              <a:t>jiné vhodné </a:t>
            </a:r>
            <a:r>
              <a:rPr lang="cs-CZ" sz="2400" dirty="0" smtClean="0"/>
              <a:t>polohování) zajištění </a:t>
            </a:r>
            <a:r>
              <a:rPr lang="cs-CZ" sz="2400" dirty="0"/>
              <a:t>komfortu </a:t>
            </a:r>
            <a:r>
              <a:rPr lang="cs-CZ" sz="2400" dirty="0" smtClean="0"/>
              <a:t>pacienta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ANAMNÉZA A PŘÍČINA PORUCHY </a:t>
            </a:r>
            <a:r>
              <a:rPr lang="pl-PL" sz="2400" dirty="0" smtClean="0"/>
              <a:t>(kdo </a:t>
            </a:r>
            <a:r>
              <a:rPr lang="pl-PL" sz="2400" dirty="0"/>
              <a:t>to je, co se stalo, jak se to stalo – </a:t>
            </a:r>
            <a:r>
              <a:rPr lang="pl-PL" sz="2400" dirty="0" smtClean="0"/>
              <a:t>rodina, </a:t>
            </a:r>
            <a:r>
              <a:rPr lang="cs-CZ" sz="2400" dirty="0" smtClean="0"/>
              <a:t>svědci</a:t>
            </a:r>
            <a:r>
              <a:rPr lang="cs-CZ" sz="2400" dirty="0"/>
              <a:t>, osobní indicie postiženého (doklady, lékařské zprávy, </a:t>
            </a:r>
            <a:r>
              <a:rPr lang="cs-CZ" sz="2400" dirty="0" smtClean="0"/>
              <a:t>léky)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PŘIVOLÁNÍ ZZS </a:t>
            </a:r>
            <a:r>
              <a:rPr lang="cs-CZ" sz="2400" dirty="0" smtClean="0"/>
              <a:t>(zdrav</a:t>
            </a:r>
            <a:r>
              <a:rPr lang="cs-CZ" sz="2400" dirty="0"/>
              <a:t>. záchranná </a:t>
            </a:r>
            <a:r>
              <a:rPr lang="cs-CZ" sz="2400" dirty="0" smtClean="0"/>
              <a:t>služba)  </a:t>
            </a:r>
            <a:r>
              <a:rPr lang="cs-CZ" sz="2400" b="1" dirty="0" smtClean="0">
                <a:solidFill>
                  <a:srgbClr val="FF0000"/>
                </a:solidFill>
              </a:rPr>
              <a:t>155</a:t>
            </a:r>
            <a:r>
              <a:rPr lang="cs-CZ" sz="2400" b="1" dirty="0" smtClean="0"/>
              <a:t>  </a:t>
            </a:r>
            <a:r>
              <a:rPr lang="cs-CZ" sz="1800" b="1" dirty="0" smtClean="0"/>
              <a:t>nebo</a:t>
            </a:r>
            <a:r>
              <a:rPr lang="cs-CZ" sz="2400" b="1" dirty="0" smtClean="0"/>
              <a:t> </a:t>
            </a:r>
            <a:r>
              <a:rPr lang="cs-CZ" sz="2400" b="1" dirty="0">
                <a:solidFill>
                  <a:srgbClr val="FF0000"/>
                </a:solidFill>
              </a:rPr>
              <a:t>112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112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5360"/>
          </a:xfrm>
        </p:spPr>
        <p:txBody>
          <a:bodyPr vert="horz" lIns="0" tIns="9144" rIns="0" bIns="9144" anchor="b">
            <a:noAutofit/>
          </a:bodyPr>
          <a:lstStyle/>
          <a:p>
            <a:pPr algn="ctr"/>
            <a:r>
              <a:rPr lang="cs-CZ" sz="3200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Kontrola základní životní funkce</a:t>
            </a:r>
            <a:endParaRPr lang="cs-CZ" sz="3200" cap="all" dirty="0"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34480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>
                <a:cs typeface="Times New Roman" pitchFamily="18" charset="0"/>
              </a:rPr>
              <a:t>kontrola </a:t>
            </a:r>
            <a:r>
              <a:rPr lang="cs-CZ" sz="2800" dirty="0" smtClean="0">
                <a:cs typeface="Times New Roman" pitchFamily="18" charset="0"/>
              </a:rPr>
              <a:t>dechu: </a:t>
            </a:r>
            <a:r>
              <a:rPr lang="cs-CZ" sz="2800" dirty="0" smtClean="0">
                <a:solidFill>
                  <a:srgbClr val="FF0000"/>
                </a:solidFill>
                <a:cs typeface="Times New Roman" pitchFamily="18" charset="0"/>
              </a:rPr>
              <a:t>poslechem</a:t>
            </a:r>
            <a:r>
              <a:rPr lang="cs-CZ" sz="2800" dirty="0" smtClean="0">
                <a:cs typeface="Times New Roman" pitchFamily="18" charset="0"/>
              </a:rPr>
              <a:t> </a:t>
            </a:r>
            <a:r>
              <a:rPr lang="cs-CZ" sz="2800" dirty="0">
                <a:cs typeface="Times New Roman" pitchFamily="18" charset="0"/>
              </a:rPr>
              <a:t>- ucho zachránce k nosu a puse postiženého, </a:t>
            </a:r>
            <a:r>
              <a:rPr lang="cs-CZ" sz="2800" dirty="0">
                <a:solidFill>
                  <a:srgbClr val="FF0000"/>
                </a:solidFill>
                <a:cs typeface="Times New Roman" pitchFamily="18" charset="0"/>
              </a:rPr>
              <a:t>pohmatem</a:t>
            </a:r>
            <a:r>
              <a:rPr lang="cs-CZ" sz="2800" dirty="0">
                <a:cs typeface="Times New Roman" pitchFamily="18" charset="0"/>
              </a:rPr>
              <a:t> - ruce na hrudník a nadbřišek, </a:t>
            </a:r>
            <a:r>
              <a:rPr lang="cs-CZ" sz="2800" dirty="0">
                <a:solidFill>
                  <a:srgbClr val="FF0000"/>
                </a:solidFill>
                <a:cs typeface="Times New Roman" pitchFamily="18" charset="0"/>
              </a:rPr>
              <a:t>pohledem</a:t>
            </a:r>
            <a:r>
              <a:rPr lang="cs-CZ" sz="2800" dirty="0">
                <a:cs typeface="Times New Roman" pitchFamily="18" charset="0"/>
              </a:rPr>
              <a:t> - zvedá se </a:t>
            </a:r>
            <a:r>
              <a:rPr lang="cs-CZ" sz="2800" dirty="0" smtClean="0">
                <a:cs typeface="Times New Roman" pitchFamily="18" charset="0"/>
              </a:rPr>
              <a:t>hrudník</a:t>
            </a:r>
            <a:endParaRPr lang="cs-CZ" sz="2800" dirty="0">
              <a:cs typeface="Times New Roman" pitchFamily="18" charset="0"/>
            </a:endParaRP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57226"/>
            <a:ext cx="4608512" cy="29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1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3" name="arrow.wav"/>
          </p:stSnd>
        </p:sndAc>
      </p:transition>
    </mc:Choice>
    <mc:Fallback xmlns="">
      <p:transition spd="slow">
        <p:cover dir="lu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Správné provedení záklonu hlavy</a:t>
            </a:r>
            <a:endParaRPr lang="cs-CZ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004543" cy="230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1" y="1916832"/>
            <a:ext cx="31827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95936" y="191683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První krok je vyčištění ústní dutiny – včetně tekuté části (zvratky)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4452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Druhý krok je záklon hlavy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410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lu"/>
        <p:sndAc>
          <p:stSnd>
            <p:snd r:embed="rId2" name="arrow.wav"/>
          </p:stSnd>
        </p:sndAc>
      </p:transition>
    </mc:Choice>
    <mc:Fallback xmlns="">
      <p:transition spd="slow">
        <p:cover dir="lu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ppt/theme/themeOverride2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673</Words>
  <Application>Microsoft Office PowerPoint</Application>
  <PresentationFormat>Předvádění na obrazovce (4:3)</PresentationFormat>
  <Paragraphs>85</Paragraphs>
  <Slides>14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Corbel</vt:lpstr>
      <vt:lpstr>Times New Roman</vt:lpstr>
      <vt:lpstr>Wingdings</vt:lpstr>
      <vt:lpstr>Wingdings 2</vt:lpstr>
      <vt:lpstr>Deluxe</vt:lpstr>
      <vt:lpstr>Základní životní funkce vědomí</vt:lpstr>
      <vt:lpstr>Charakteristika</vt:lpstr>
      <vt:lpstr>Rozdělení poruch vědomí</vt:lpstr>
      <vt:lpstr>Prezentace aplikace PowerPoint</vt:lpstr>
      <vt:lpstr>Otřes mozku – úrazový děj</vt:lpstr>
      <vt:lpstr>Zhmoždění mozku – úrazový děj</vt:lpstr>
      <vt:lpstr>Základní první pomoc - postup</vt:lpstr>
      <vt:lpstr>Kontrola základní životní funkce</vt:lpstr>
      <vt:lpstr>Správné provedení záklonu hlavy</vt:lpstr>
      <vt:lpstr>Zprůchodnění dýchacích cest</vt:lpstr>
      <vt:lpstr>Nepřímá srdeční masáž  (Kardiopulmonální resuscitace)</vt:lpstr>
      <vt:lpstr>Zotavovací poloha</vt:lpstr>
      <vt:lpstr>Instruktážní video k zotavovací poloze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P9 číslo tématu 17 Dopravní ohrožení člověka</dc:title>
  <dc:creator>mgr. Jakub Krček</dc:creator>
  <cp:lastModifiedBy>František Los</cp:lastModifiedBy>
  <cp:revision>74</cp:revision>
  <dcterms:created xsi:type="dcterms:W3CDTF">2012-03-13T09:01:26Z</dcterms:created>
  <dcterms:modified xsi:type="dcterms:W3CDTF">2014-07-17T11:22:59Z</dcterms:modified>
</cp:coreProperties>
</file>