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286" r:id="rId4"/>
    <p:sldId id="259" r:id="rId5"/>
    <p:sldId id="283" r:id="rId6"/>
    <p:sldId id="292" r:id="rId7"/>
    <p:sldId id="293" r:id="rId8"/>
    <p:sldId id="287" r:id="rId9"/>
    <p:sldId id="284" r:id="rId10"/>
    <p:sldId id="281" r:id="rId11"/>
    <p:sldId id="289" r:id="rId12"/>
    <p:sldId id="290" r:id="rId13"/>
    <p:sldId id="258" r:id="rId14"/>
    <p:sldId id="28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3" name="arrow.wav"/>
          </p:stSnd>
        </p:sndAc>
      </p:transition>
    </mc:Choice>
    <mc:Fallback xmlns="">
      <p:transition spd="slow">
        <p:cover dir="lu"/>
        <p:sndAc>
          <p:stSnd>
            <p:snd r:embed="rId14" name="arrow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21088"/>
            <a:ext cx="1728192" cy="191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2447764" y="6165304"/>
            <a:ext cx="4428492" cy="576064"/>
          </a:xfrm>
        </p:spPr>
        <p:txBody>
          <a:bodyPr>
            <a:noAutofit/>
          </a:bodyPr>
          <a:lstStyle/>
          <a:p>
            <a:pPr algn="ctr"/>
            <a:r>
              <a:rPr lang="cs-CZ" sz="1600" dirty="0" smtClean="0"/>
              <a:t>Zpracoval: Mgr. Jakub Krček</a:t>
            </a:r>
          </a:p>
          <a:p>
            <a:pPr algn="ctr"/>
            <a:r>
              <a:rPr lang="cs-CZ" sz="1600" dirty="0" smtClean="0"/>
              <a:t>SOŠ PO a VOŠ PO Frýdek Místek</a:t>
            </a:r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33388" y="1117856"/>
            <a:ext cx="8229600" cy="216712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Základní životní funkce dýchání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9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Zotavovací poloha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44824"/>
            <a:ext cx="8568952" cy="4114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700" dirty="0">
                <a:cs typeface="Times New Roman" pitchFamily="18" charset="0"/>
              </a:rPr>
              <a:t>jsou-li zachovány základní životní </a:t>
            </a:r>
            <a:r>
              <a:rPr lang="cs-CZ" sz="2700" dirty="0" smtClean="0">
                <a:cs typeface="Times New Roman" pitchFamily="18" charset="0"/>
              </a:rPr>
              <a:t>funkce (dýchání  a srdeční akce), </a:t>
            </a:r>
            <a:r>
              <a:rPr lang="cs-CZ" sz="2700" dirty="0">
                <a:cs typeface="Times New Roman" pitchFamily="18" charset="0"/>
              </a:rPr>
              <a:t>ale postižený je v bezvědomí ukládáme jej do stabilizované polohy </a:t>
            </a:r>
            <a:r>
              <a:rPr lang="cs-CZ" sz="2700" dirty="0" smtClean="0">
                <a:cs typeface="Times New Roman" pitchFamily="18" charset="0"/>
              </a:rPr>
              <a:t>na </a:t>
            </a:r>
            <a:r>
              <a:rPr lang="cs-CZ" sz="2700" dirty="0">
                <a:cs typeface="Times New Roman" pitchFamily="18" charset="0"/>
              </a:rPr>
              <a:t>boku, která zabezpečuje stále volné dýchací cesty, zabraňuje event. aspiraci – vdechnutí zvratků či jiných předmětů do dýchacích </a:t>
            </a:r>
            <a:r>
              <a:rPr lang="cs-CZ" sz="2700" dirty="0" smtClean="0">
                <a:cs typeface="Times New Roman" pitchFamily="18" charset="0"/>
              </a:rPr>
              <a:t>cest </a:t>
            </a:r>
            <a:r>
              <a:rPr lang="cs-CZ" sz="2700" dirty="0">
                <a:cs typeface="Times New Roman" pitchFamily="18" charset="0"/>
              </a:rPr>
              <a:t/>
            </a:r>
            <a:br>
              <a:rPr lang="cs-CZ" sz="2700" dirty="0">
                <a:cs typeface="Times New Roman" pitchFamily="18" charset="0"/>
              </a:rPr>
            </a:br>
            <a:endParaRPr lang="cs-CZ" sz="2700" dirty="0">
              <a:cs typeface="Times New Roman" pitchFamily="18" charset="0"/>
            </a:endParaRPr>
          </a:p>
          <a:p>
            <a:pPr marL="0" indent="0">
              <a:buNone/>
            </a:pPr>
            <a:endParaRPr lang="cs-CZ" sz="2700" dirty="0"/>
          </a:p>
        </p:txBody>
      </p:sp>
      <p:pic>
        <p:nvPicPr>
          <p:cNvPr id="5" name="Picture 8" descr="http://www.mirusa.eu/site/mirusa.eu/attachments/images/obrazek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66426"/>
            <a:ext cx="7128792" cy="241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35696" y="6399340"/>
            <a:ext cx="4680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http://www.mirusa.eu/site/mirusa.eu/attachments/images/obrazek1.png</a:t>
            </a:r>
          </a:p>
        </p:txBody>
      </p:sp>
    </p:spTree>
    <p:extLst>
      <p:ext uri="{BB962C8B-B14F-4D97-AF65-F5344CB8AC3E}">
        <p14:creationId xmlns:p14="http://schemas.microsoft.com/office/powerpoint/2010/main" val="32373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4" name="arrow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rusa.eu/site/mirusa.eu/attachments/images/obra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9299"/>
            <a:ext cx="3456384" cy="25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71700" y="6525344"/>
            <a:ext cx="4680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http://www.mirusa.eu/site/mirusa.eu/attachments/images/obrazek1.png</a:t>
            </a:r>
          </a:p>
        </p:txBody>
      </p:sp>
      <p:pic>
        <p:nvPicPr>
          <p:cNvPr id="1028" name="Picture 4" descr="http://www.mirusa.eu/site/mirusa.eu/attachments/images/obraze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59" y="1355181"/>
            <a:ext cx="3334122" cy="250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irusa.eu/site/mirusa.eu/attachments/images/obraze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27588"/>
            <a:ext cx="3456384" cy="25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irusa.eu/site/mirusa.eu/attachments/images/obrazek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293096"/>
            <a:ext cx="5235587" cy="177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rdce 4"/>
          <p:cNvSpPr/>
          <p:nvPr/>
        </p:nvSpPr>
        <p:spPr>
          <a:xfrm>
            <a:off x="827584" y="3429000"/>
            <a:ext cx="360040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Srdce 9"/>
          <p:cNvSpPr/>
          <p:nvPr/>
        </p:nvSpPr>
        <p:spPr>
          <a:xfrm>
            <a:off x="8457321" y="5589240"/>
            <a:ext cx="360040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1" name="Srdce 10"/>
          <p:cNvSpPr/>
          <p:nvPr/>
        </p:nvSpPr>
        <p:spPr>
          <a:xfrm>
            <a:off x="827584" y="6034217"/>
            <a:ext cx="360040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2" name="Srdce 11"/>
          <p:cNvSpPr/>
          <p:nvPr/>
        </p:nvSpPr>
        <p:spPr>
          <a:xfrm>
            <a:off x="5220072" y="3445768"/>
            <a:ext cx="360040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43063" y="6021288"/>
            <a:ext cx="489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Konečná poloha muže v bezvědomí</a:t>
            </a: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Zotavovací poloha - postup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6" name="arrow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79376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Instruktážní video k zotavovací poloze</a:t>
            </a:r>
            <a:endParaRPr lang="cs-CZ" sz="3600" dirty="0"/>
          </a:p>
        </p:txBody>
      </p:sp>
      <p:pic>
        <p:nvPicPr>
          <p:cNvPr id="4" name="bandicam 2014-06-03 12-22-02-603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5159"/>
          <a:stretch/>
        </p:blipFill>
        <p:spPr>
          <a:xfrm>
            <a:off x="1112702" y="1502229"/>
            <a:ext cx="6627650" cy="4375043"/>
          </a:xfrm>
        </p:spPr>
      </p:pic>
      <p:sp>
        <p:nvSpPr>
          <p:cNvPr id="5" name="TextovéPole 4"/>
          <p:cNvSpPr txBox="1"/>
          <p:nvPr/>
        </p:nvSpPr>
        <p:spPr>
          <a:xfrm>
            <a:off x="1259632" y="6381328"/>
            <a:ext cx="633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 smtClean="0"/>
              <a:t>Zdroj: http</a:t>
            </a:r>
            <a:r>
              <a:rPr lang="cs-CZ" sz="1100" dirty="0"/>
              <a:t>://is.muni.cz/do/rect/el/estud/fsps/ps11/prvni_pomoc/web/pages/02b_Rautek.html</a:t>
            </a:r>
          </a:p>
        </p:txBody>
      </p:sp>
    </p:spTree>
    <p:extLst>
      <p:ext uri="{BB962C8B-B14F-4D97-AF65-F5344CB8AC3E}">
        <p14:creationId xmlns:p14="http://schemas.microsoft.com/office/powerpoint/2010/main" val="14735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4" name="arrow.wav"/>
          </p:stSnd>
        </p:sndAc>
      </p:transition>
    </mc:Choice>
    <mc:Fallback xmlns="">
      <p:transition spd="slow">
        <p:cover dir="lu"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35360"/>
          </a:xfrm>
        </p:spPr>
        <p:txBody>
          <a:bodyPr vert="horz" lIns="0" tIns="9144" rIns="0" bIns="9144" anchor="b">
            <a:noAutofit/>
          </a:bodyPr>
          <a:lstStyle/>
          <a:p>
            <a:pPr algn="ctr"/>
            <a:r>
              <a:rPr lang="cs-CZ" sz="2800" cap="all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rPr>
              <a:t>Astma</a:t>
            </a:r>
            <a:endParaRPr lang="cs-CZ" sz="2800" cap="all" dirty="0"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  <a:reflection blurRad="12000" stA="25000" endPos="49000" dist="5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114800"/>
          </a:xfrm>
        </p:spPr>
        <p:txBody>
          <a:bodyPr vert="horz" lIns="91440">
            <a:no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800" dirty="0" smtClean="0">
                <a:latin typeface="Corbel" pitchFamily="34" charset="0"/>
                <a:cs typeface="Times New Roman" pitchFamily="18" charset="0"/>
              </a:rPr>
              <a:t>astma je stav dechové tísně způsobený stažením svalů v dýchacích cestách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800" dirty="0" smtClean="0">
                <a:latin typeface="Corbel" pitchFamily="34" charset="0"/>
                <a:cs typeface="Times New Roman" pitchFamily="18" charset="0"/>
              </a:rPr>
              <a:t>astmatické záchvaty mohou být vyvolány psychickou zátěží, alergií, změnou teploty okolí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800" dirty="0" smtClean="0">
                <a:latin typeface="Corbel" pitchFamily="34" charset="0"/>
                <a:cs typeface="Times New Roman" pitchFamily="18" charset="0"/>
              </a:rPr>
              <a:t>lidé trpící astmatem sebou nosí léky ve formě aerosolů a od svého lékaře vědí (obvykle), jak si mají při záchvatu počínat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>příznaky:</a:t>
            </a:r>
            <a:r>
              <a:rPr lang="cs-CZ" sz="2800" dirty="0" smtClean="0">
                <a:latin typeface="Corbel" pitchFamily="34" charset="0"/>
                <a:cs typeface="Times New Roman" pitchFamily="18" charset="0"/>
              </a:rPr>
              <a:t> úzkost, obtížně se mu mluví, potíže při dýchání především pří výdechu ojediněle i namodralá kůže obličeje</a:t>
            </a:r>
            <a:endParaRPr lang="cs-CZ" sz="2800" dirty="0"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97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3" name="arrow.wav"/>
          </p:stSnd>
        </p:sndAc>
      </p:transition>
    </mc:Choice>
    <mc:Fallback xmlns="">
      <p:transition spd="slow">
        <p:cover dir="lu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Použitá literatura</a:t>
            </a:r>
            <a:endParaRPr lang="cs-CZ" sz="4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1916832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Jiř</a:t>
            </a:r>
            <a:r>
              <a:rPr lang="sk-SK" sz="2400" dirty="0" smtClean="0">
                <a:latin typeface="Corbel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Pokorný et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al.,URGENTNÍ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MEDICÍNA</a:t>
            </a:r>
            <a:br>
              <a:rPr lang="cs-CZ" sz="2400" dirty="0" smtClean="0">
                <a:latin typeface="Corbel" pitchFamily="34" charset="0"/>
                <a:cs typeface="Times New Roman" pitchFamily="18" charset="0"/>
              </a:rPr>
            </a:b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První vydán</a:t>
            </a:r>
            <a:r>
              <a:rPr lang="sk-SK" sz="2400" dirty="0" smtClean="0">
                <a:latin typeface="Corbel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,ISBN</a:t>
            </a:r>
            <a:r>
              <a:rPr lang="sk-SK" sz="2400" dirty="0" smtClean="0">
                <a:latin typeface="Corbel" pitchFamily="34" charset="0"/>
                <a:cs typeface="Times New Roman" pitchFamily="18" charset="0"/>
              </a:rPr>
              <a:t> 80-7262-259-5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Příručka první pomoci,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Gallus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Ruber, Praha 1998, ISBN 80-07-01036-X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Učebnice pro Záchrannou zdravotnickou službu, Miroslav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Bíca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a kolektiv, Praha 1996 , ISBN 80-900803-1-6</a:t>
            </a:r>
            <a:endParaRPr lang="cs-CZ" sz="2400" dirty="0"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67408"/>
          </a:xfrm>
        </p:spPr>
        <p:txBody>
          <a:bodyPr vert="horz" lIns="0" tIns="9144" rIns="0" bIns="9144" anchor="b">
            <a:noAutofit/>
          </a:bodyPr>
          <a:lstStyle/>
          <a:p>
            <a:pPr lvl="1" algn="ctr"/>
            <a:r>
              <a:rPr lang="cs-CZ" sz="2800" b="1" kern="1200" cap="all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 Krok Krátké </a:t>
            </a:r>
            <a:r>
              <a:rPr lang="cs-CZ" sz="2800" b="1" kern="1200" cap="all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celkové zhodnocení </a:t>
            </a:r>
            <a:r>
              <a:rPr lang="cs-CZ" sz="2800" b="1" kern="1200" cap="all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2800" b="1" kern="1200" cap="all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cs-CZ" sz="2800" b="1" kern="1200" cap="all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cs-CZ" sz="2800" b="1" kern="1200" cap="all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     rozsah a závažnost poranění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800" dirty="0" smtClean="0"/>
              <a:t>primární </a:t>
            </a:r>
            <a:r>
              <a:rPr lang="cs-CZ" sz="2800" dirty="0"/>
              <a:t>zhodnocení </a:t>
            </a:r>
            <a:endParaRPr lang="cs-CZ" sz="2800" dirty="0" smtClean="0"/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kontrola </a:t>
            </a:r>
            <a:r>
              <a:rPr lang="cs-CZ" sz="2800" dirty="0"/>
              <a:t>a zajištění průchodnosti dýchacích cest </a:t>
            </a:r>
            <a:endParaRPr lang="cs-CZ" sz="2800" dirty="0" smtClean="0"/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zhodnocení </a:t>
            </a:r>
            <a:r>
              <a:rPr lang="cs-CZ" sz="2800" dirty="0"/>
              <a:t>dostatečnosti ventilace </a:t>
            </a:r>
            <a:endParaRPr lang="cs-CZ" sz="2800" dirty="0" smtClean="0"/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kontrola </a:t>
            </a:r>
            <a:r>
              <a:rPr lang="cs-CZ" sz="2800" dirty="0"/>
              <a:t>oběhu a krvácení </a:t>
            </a:r>
            <a:endParaRPr lang="cs-CZ" sz="2800" dirty="0" smtClean="0"/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zhodnocení vědomí </a:t>
            </a:r>
            <a:r>
              <a:rPr lang="cs-CZ" sz="2800" dirty="0"/>
              <a:t>stavu </a:t>
            </a:r>
            <a:endParaRPr lang="cs-CZ" sz="2800" dirty="0" smtClean="0"/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posouzení </a:t>
            </a:r>
            <a:r>
              <a:rPr lang="cs-CZ" sz="2800" dirty="0"/>
              <a:t>ohrožení poraněného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814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Dechová frekvence </a:t>
            </a:r>
            <a:br>
              <a:rPr lang="cs-CZ" sz="4000" dirty="0" smtClean="0"/>
            </a:br>
            <a:r>
              <a:rPr lang="cs-CZ" sz="4000" dirty="0" smtClean="0"/>
              <a:t> fyziologické hodnoty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50802"/>
              </p:ext>
            </p:extLst>
          </p:nvPr>
        </p:nvGraphicFramePr>
        <p:xfrm>
          <a:off x="457200" y="2497048"/>
          <a:ext cx="8229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Věková skupina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Dechová frekvence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novorozenci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30 – 50/min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6 měsíců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 – 40/min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 – 2 roky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 – 30/min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 – 6 let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15 – 25/min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víc jak 6 let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13 – 20/min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9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35360"/>
          </a:xfrm>
        </p:spPr>
        <p:txBody>
          <a:bodyPr vert="horz" lIns="0" tIns="9144" rIns="0" bIns="9144" anchor="b">
            <a:noAutofit/>
          </a:bodyPr>
          <a:lstStyle/>
          <a:p>
            <a:pPr algn="ctr"/>
            <a:r>
              <a:rPr lang="cs-CZ" sz="3200" cap="all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rPr>
              <a:t>Kontrola základní životní funkce</a:t>
            </a:r>
            <a:endParaRPr lang="cs-CZ" sz="3200" cap="all" dirty="0"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  <a:reflection blurRad="12000" stA="25000" endPos="49000" dist="5000" dir="5400000" sy="-100000" algn="bl" rotWithShape="0"/>
              </a:effectLst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834480"/>
            <a:ext cx="82296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800" dirty="0">
                <a:cs typeface="Times New Roman" pitchFamily="18" charset="0"/>
              </a:rPr>
              <a:t>kontrola </a:t>
            </a:r>
            <a:r>
              <a:rPr lang="cs-CZ" sz="2800" dirty="0" smtClean="0">
                <a:cs typeface="Times New Roman" pitchFamily="18" charset="0"/>
              </a:rPr>
              <a:t>dechu: </a:t>
            </a:r>
            <a:r>
              <a:rPr lang="cs-CZ" sz="2800" dirty="0" smtClean="0">
                <a:solidFill>
                  <a:srgbClr val="FF0000"/>
                </a:solidFill>
                <a:cs typeface="Times New Roman" pitchFamily="18" charset="0"/>
              </a:rPr>
              <a:t>poslechem</a:t>
            </a:r>
            <a:r>
              <a:rPr lang="cs-CZ" sz="2800" dirty="0" smtClean="0">
                <a:cs typeface="Times New Roman" pitchFamily="18" charset="0"/>
              </a:rPr>
              <a:t> </a:t>
            </a:r>
            <a:r>
              <a:rPr lang="cs-CZ" sz="2800" dirty="0">
                <a:cs typeface="Times New Roman" pitchFamily="18" charset="0"/>
              </a:rPr>
              <a:t>- ucho zachránce k nosu a </a:t>
            </a:r>
            <a:r>
              <a:rPr lang="cs-CZ" sz="2800" dirty="0" smtClean="0">
                <a:cs typeface="Times New Roman" pitchFamily="18" charset="0"/>
              </a:rPr>
              <a:t>ústům </a:t>
            </a:r>
            <a:r>
              <a:rPr lang="cs-CZ" sz="2800" dirty="0">
                <a:cs typeface="Times New Roman" pitchFamily="18" charset="0"/>
              </a:rPr>
              <a:t>postiženého, </a:t>
            </a:r>
            <a:r>
              <a:rPr lang="cs-CZ" sz="2800" dirty="0">
                <a:solidFill>
                  <a:srgbClr val="FF0000"/>
                </a:solidFill>
                <a:cs typeface="Times New Roman" pitchFamily="18" charset="0"/>
              </a:rPr>
              <a:t>pohmatem</a:t>
            </a:r>
            <a:r>
              <a:rPr lang="cs-CZ" sz="2800" dirty="0">
                <a:cs typeface="Times New Roman" pitchFamily="18" charset="0"/>
              </a:rPr>
              <a:t> - ruce na hrudník a nadbřišek, </a:t>
            </a:r>
            <a:r>
              <a:rPr lang="cs-CZ" sz="2800" dirty="0">
                <a:solidFill>
                  <a:srgbClr val="FF0000"/>
                </a:solidFill>
                <a:cs typeface="Times New Roman" pitchFamily="18" charset="0"/>
              </a:rPr>
              <a:t>pohledem</a:t>
            </a:r>
            <a:r>
              <a:rPr lang="cs-CZ" sz="2800" dirty="0">
                <a:cs typeface="Times New Roman" pitchFamily="18" charset="0"/>
              </a:rPr>
              <a:t> - zvedá se </a:t>
            </a:r>
            <a:r>
              <a:rPr lang="cs-CZ" sz="2800" dirty="0" smtClean="0">
                <a:cs typeface="Times New Roman" pitchFamily="18" charset="0"/>
              </a:rPr>
              <a:t>hrudník</a:t>
            </a:r>
            <a:endParaRPr lang="cs-CZ" sz="2800" dirty="0">
              <a:cs typeface="Times New Roman" pitchFamily="18" charset="0"/>
            </a:endParaRP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57226"/>
            <a:ext cx="4608512" cy="295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614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3" name="arrow.wav"/>
          </p:stSnd>
        </p:sndAc>
      </p:transition>
    </mc:Choice>
    <mc:Fallback xmlns="">
      <p:transition spd="slow">
        <p:cover dir="lu"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/>
          </a:bodyPr>
          <a:lstStyle/>
          <a:p>
            <a:pPr algn="ctr"/>
            <a:r>
              <a:rPr lang="cs-CZ" sz="2800" cap="all" dirty="0" err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rPr>
              <a:t>Heimlich</a:t>
            </a:r>
            <a:r>
              <a:rPr lang="cs-CZ" sz="2800" cap="all" dirty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rPr>
              <a:t> manévr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68524" y="1844824"/>
            <a:ext cx="25472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cs-CZ" sz="3000" dirty="0">
                <a:latin typeface="+mj-lt"/>
                <a:cs typeface="Times New Roman" pitchFamily="18" charset="0"/>
              </a:rPr>
              <a:t>Odstranění cizího tělesa z dýchacích cest</a:t>
            </a:r>
          </a:p>
          <a:p>
            <a:endParaRPr lang="cs-CZ" sz="30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7"/>
          <a:stretch/>
        </p:blipFill>
        <p:spPr bwMode="auto">
          <a:xfrm>
            <a:off x="3168313" y="1412776"/>
            <a:ext cx="2691879" cy="504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 rot="2569134">
            <a:off x="3773514" y="5192413"/>
            <a:ext cx="1481479" cy="322530"/>
          </a:xfrm>
          <a:prstGeom prst="leftArrow">
            <a:avLst>
              <a:gd name="adj1" fmla="val 50000"/>
              <a:gd name="adj2" fmla="val 130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Čárový popisek 1 7"/>
          <p:cNvSpPr/>
          <p:nvPr/>
        </p:nvSpPr>
        <p:spPr>
          <a:xfrm>
            <a:off x="6372200" y="1693643"/>
            <a:ext cx="2411760" cy="4222158"/>
          </a:xfrm>
          <a:prstGeom prst="borderCallout1">
            <a:avLst>
              <a:gd name="adj1" fmla="val 49732"/>
              <a:gd name="adj2" fmla="val -4120"/>
              <a:gd name="adj3" fmla="val 94452"/>
              <a:gd name="adj4" fmla="val -609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Síla spojených paží se snaží tlačit přes bránici předmět z dýchacích cest směrem ven (jako píst)</a:t>
            </a:r>
          </a:p>
        </p:txBody>
      </p:sp>
    </p:spTree>
    <p:extLst>
      <p:ext uri="{BB962C8B-B14F-4D97-AF65-F5344CB8AC3E}">
        <p14:creationId xmlns:p14="http://schemas.microsoft.com/office/powerpoint/2010/main" val="125755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4" name="arrow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Uvolnění dýchacích cest při vdechnutí cizího tělesa u kojence</a:t>
            </a:r>
          </a:p>
        </p:txBody>
      </p:sp>
      <p:pic>
        <p:nvPicPr>
          <p:cNvPr id="1026" name="Picture 2" descr="obrázek &amp;ccaron;.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3184"/>
          <a:stretch/>
        </p:blipFill>
        <p:spPr bwMode="auto">
          <a:xfrm>
            <a:off x="307975" y="1556792"/>
            <a:ext cx="2880320" cy="243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491880" y="1556792"/>
            <a:ext cx="53285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sz="2400" dirty="0" smtClean="0">
                <a:cs typeface="Times New Roman" pitchFamily="18" charset="0"/>
              </a:rPr>
              <a:t>většinou </a:t>
            </a:r>
            <a:r>
              <a:rPr lang="cs-CZ" sz="2400" dirty="0">
                <a:cs typeface="Times New Roman" pitchFamily="18" charset="0"/>
              </a:rPr>
              <a:t>předchází dušení dítěte kašel, zvracení, promodrání a hlučné chrčivé až hvízdavé </a:t>
            </a:r>
            <a:r>
              <a:rPr lang="cs-CZ" sz="2400" dirty="0" smtClean="0">
                <a:cs typeface="Times New Roman" pitchFamily="18" charset="0"/>
              </a:rPr>
              <a:t>dýchání,  vdechnutí </a:t>
            </a:r>
            <a:r>
              <a:rPr lang="cs-CZ" sz="2400" dirty="0">
                <a:cs typeface="Times New Roman" pitchFamily="18" charset="0"/>
              </a:rPr>
              <a:t>cizího tělesa </a:t>
            </a:r>
            <a:r>
              <a:rPr lang="cs-CZ" sz="2400" dirty="0" smtClean="0">
                <a:cs typeface="Times New Roman" pitchFamily="18" charset="0"/>
              </a:rPr>
              <a:t>např. jsou </a:t>
            </a:r>
            <a:r>
              <a:rPr lang="cs-CZ" sz="2400" dirty="0">
                <a:cs typeface="Times New Roman" pitchFamily="18" charset="0"/>
              </a:rPr>
              <a:t>to různé hračky, ale také potraviny, ořechy, bobule, bonbóny, pecky </a:t>
            </a:r>
            <a:r>
              <a:rPr lang="cs-CZ" sz="2400" dirty="0" smtClean="0">
                <a:cs typeface="Times New Roman" pitchFamily="18" charset="0"/>
              </a:rPr>
              <a:t>aj.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sz="2400" dirty="0" smtClean="0"/>
              <a:t>v případě neúspěchu zahajuji nepřímou srdeční masáž, u </a:t>
            </a:r>
            <a:r>
              <a:rPr lang="cs-CZ" sz="2400" dirty="0"/>
              <a:t>kojence provádíme </a:t>
            </a:r>
            <a:r>
              <a:rPr lang="cs-CZ" sz="2400" dirty="0" smtClean="0"/>
              <a:t>stlačováním </a:t>
            </a:r>
            <a:r>
              <a:rPr lang="cs-CZ" sz="2400" dirty="0"/>
              <a:t>hrudní kosti v její dolní </a:t>
            </a:r>
            <a:r>
              <a:rPr lang="cs-CZ" sz="2400" dirty="0" smtClean="0"/>
              <a:t>třetině a to pouze dvěma prsty ve frekvenci 120/min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sz="2400" dirty="0" smtClean="0"/>
              <a:t>v poměru </a:t>
            </a:r>
            <a:r>
              <a:rPr lang="cs-CZ" sz="2400" dirty="0" smtClean="0">
                <a:solidFill>
                  <a:srgbClr val="FF0000"/>
                </a:solidFill>
              </a:rPr>
              <a:t>3 stlačení : 1 vdech </a:t>
            </a:r>
            <a:r>
              <a:rPr lang="cs-CZ" sz="2400" dirty="0" smtClean="0"/>
              <a:t>objem úst zachránce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5" name="AutoShape 4" descr="data:image/jpeg;base64,/9j/4AAQSkZJRgABAQAAAQABAAD/2wCEAAkGBxASEhQUEBMUFBQXFxYbFxcUGBYZFBYfFxgXGRUXFRggHSgsGBomHBYaIjUkMTUrLy46Fys1ODMsQygtLi0BCgoKBQUFDgUFDisZExkrKysrKysrKysrKysrKysrKysrKysrKysrKysrKysrKysrKysrKysrKysrKysrKysrK//AABEIAGQAiwMBIgACEQEDEQH/xAAbAAEAAgMBAQAAAAAAAAAAAAAABAUBAgMGB//EADkQAAICAQMCBAQDBwIHAQAAAAECAxEABBIhMUEFE1FhIjJxgUJSYgYUIzNykaFDU2OCkrHB0fAV/8QAFAEBAAAAAAAAAAAAAAAAAAAAAP/EABQRAQAAAAAAAAAAAAAAAAAAAAD/2gAMAwEAAhEDEQA/APuOYOc9NqUkXcjBl55HsaI9iCKzrgVmp8PcMZNM2xybZWsxSf1D8B/UPuGqs30PiQc7HUxSgWY3qz+pG6OvuOncC8sMj67RRzLtkFjr1IIPYqRyp9xgSMZTHVS6a/PPmQDpMPnQf8dQOQPzj7gVeXCtfTAzjGMBjGMBjGMBjGMBjGMBjGMCo1hXTOZgP4bfzq/CeNsxHoBYY+lH8OWoa+mZIyq8HHlvLABSR7GjHYJJupR7BkavQUMC2Gco51YsFIJU0wB5U0DR9DRB++QdA7DUahDZH8KRbN1vDKQPQboif+bNH+DWLXSaJt39UJXYR9VkYH+kYFoygijyO/vnnvDJdRFu067JDGB5ayFkYx9EYPTBwOh4BBHPUZJ1/iog1CiUt5UkRIIVmVDG3xs5A+FSJF5PHw5K12kWdVZHp1+KKVaO0kdfRlI6joRgax+JsGVZomjLGlawyE9Qu4dDx3AvLIZ5rS6h5pUTWOkTo24QAEeYVPwuHb+YoqwF6X8XpnpBgZxjGAxjGAxjGAxjGAxjGAOVut00glSaIBmClHQkDepNijXDKbrsdx9iLLIk8s1kJGpHqz1f22nArIHmGrVpUVFlj2ABtxUxEuu49OQ79Om3qb4sdWB5kJ/Uw/uh/wDQyv8AEpJh5byxoojlQ2rk0GOxrtR2fJXjjbVjk7JLGTzVBjsYn2G6/tgPEuJdO362X7Mjf+VGYn0EiHfpSFv5omvyn9xXMbe44PcHgjH7RPsh8w3UTpI1AkhUYFyAOT8G45203i+nkO1ZBu/K1q//AEMAf8YETUeIRspTUaeYH8vlPID7o8YYf9j9Ml+CpKIUEu7dz81bwtnYHI6ttq8mjNsBjGcP32Lp5icdfiXj/OB3xmiTKehB+hBza8DOMg6rxaGOgW3MbpIwXc11pVBOcG/aCAcN5qmrpoZwft8HOBa5B8Y1bRREoAZGISNT0Ltwl+w6n0AJzkvikhFrpZyvazCrH0+FpAR96PtmsUMkkyyyrsVFOxCQW3NwzsQSOBwK9T7YFlEpAAJs0LPSz3Nds3xjAYxjA4a3TJLG8bi1dSrD2YUcpp52MDwamOZ3KMm6OMsJQRQdW+VWP6iKI9KOegxgedXxIHTtFrQYpfKIkFbg9qQzRECpL54HPqBYuy0emEkEQ1EYLeWm9XANHaNwPXm7ywxgU8milgBbTMzqOfIkO6/UROxtCewJK/TLHSapJUV4zasLHUH6Edj7dqzGtgLqQrsjdVZeoI6WO49QeuUfhx1AeQReWsgIMsLkhAzXU0LAEhH5JHPIPQ7rCw8blLBYUJDymiR1VBXmtfb4fhB9WGdv/wAvThdohjoAgDYvHsOMx4fo2VnklYNI1C1FKij5UX2uyT3J+gE/A8zov2djj0SxtErTLDW5FUOWC0KIK/Fdc2PqM11XhM3mxo+oM6FGATUIpXctEk+WE3EqT826tvHU36jKTXaiddXEAA0W1twCHcu4qofd7E8gdAbOBjSatIPhmgXTnoHQXC3fhwPh+jAe15p+9xayURxtvhRd8lWEcklY1v8AEvwuSBx8IvLrVTpGjO5Cqosn/wC65X+BaPaJJSu15m3kUAVHRFrtQ5Pux9cC0rFZXaPVPJNLtP8ACjpOg+KT5nIPoAVX636ZZYA5An8Y0yMVeaJWHUM6gj6i8x4pqnXakQBlksLu+Va+Z29Qo7dzQ4uxtpPDYo0C0GI6swBZiTbM3uSSfvgTsYxgMYxgMZi8gazxVUJRFaWX/bSrHpvY8IPr/nAsMr/E9GzFZIqE0d7b4Vwa3Rv+k0OexAOdvDo5Qv8AGYM5JJC/It9FU1ZA9TyfbpkrAiaDWLKDwVZTtdGrcp60a4PW7HBvJeVUh26tNv8AqRPuHb+Ey7G+v8Qj7j0zrovEvMLHaFjDFFdmFuwNMAtcC+BZskHiqJCwyNLHGjNM1AhKLE8BVJb7CzZ+3oMkXlT4v5XmwicgR/EQHNRlxt2br4NDcQD3F9hgaQD96kWRgRAlGMMK8x/90r+Ucbb72a4U511mqkkZodMaYcSS0CsV9lB4aWu3IHU9gdH1rz/DprVPxTkcD2hB+dv1fKPfpnSSaHSosagsxvZGvxSSHqTZPJJ5LE1zZOBtIV00apEpZiSqLfLsbJLMfuxbk9evTJun3bRv27q523tvvV9s85pjJ+/r54DSmAbQm4pArPJvF9y21RuNXs4ArJf7V6/y4do3WxtthpxElNqHHPZL+7DA7acg6yTefiWNREp/IeZHU9yXpT6bB682+VXioHnaU9/NYA+xiksfQ0P7Za4DGMYDOcxajsALVxuJAv3IBzpjA89rdbqVdBqNsER6yRMZASeArMyr5Q560QfUd7jQaOOJAkYofckk8lmY8sxPJJ5N5vqJIwKkKgMCKYiiO456jnIa+LaVSI0kQkCgkfxEAcAUt0BgWQyNrtdHCu+RqHQdSzHsqgcsx9BkJ9ZqJOIIyg/3ZxQHusYNsfrtHvnXSeFIjeY5aWWq8ySiyg9QgqkHsKvveBWyzSo66ucBIwGQpwTCjlT5jkfi3KN1cAfQk1P7RaRo5lEm1tMzlgJE8yIM13uSxZDMSPWxXKc+3dQQQQCDwQeh9jlIB+73FOA2lbhHblYwf9KW/wAPo3TmjVAkHgwdpXZZJDCoCqHFBuLNA9lNU3fcRzQOSv2g05eAgLvpo2KUD5ipIrugviyqkZM0mljjWokRFu6RQov1oDO2BUtr5ZaXTIy3dyzKyqn9KGi7e3A9+xLpViLeVtk1Liy0p+IgEC2IHCC+FFD0qyctZHABLEAAWSeAB3JPbKHdLPN5ukZVTyipkkQuklta+WAy2F5N9DuHXsEt9mmDtzJLKw4FbnagFVb6KAPoBZJ65X+I6UhFbUMN0zxxyuPkjQknyk9FZqQt3389gLbQ+GJGxdiZJSKMj0X/AKR+Rf0ihkySJWUqwDKQQQQCCCKII7isCsszakV/L0/f80jqRt+ioefdx6HLbOOl00cahIkVFHRUAVR9AM7YDGMYDGMYEbUaSKT+ZGj103qGq+tWPbOkUaoKRQoHQKAB/YYxgdcYxgM1kUEURYPBB6G+oOMYFJrdAIFL6d5IwOdgIMf0CsDtHsKyg8I/ajVSmZWKjYhIIUXfw8n+5zGMD08HhcclPMWmPUCQgoK6EIAFv3q8tRjGBnGMYDGMY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data:image/jpeg;base64,/9j/4AAQSkZJRgABAQAAAQABAAD/2wCEAAkGBxASEhQUEBMUFBQXFxYbFxcUGBYZFBYfFxgXGRUXFRggHSgsGBomHBYaIjUkMTUrLy46Fys1ODMsQygtLi0BCgoKBQUFDgUFDisZExkrKysrKysrKysrKysrKysrKysrKysrKysrKysrKysrKysrKysrKysrKysrKysrKysrK//AABEIAGQAiwMBIgACEQEDEQH/xAAbAAEAAgMBAQAAAAAAAAAAAAAABAUBAgMGB//EADkQAAICAQMCBAQDBwIHAQAAAAECAxEABBIhMUEFE1FhIjJxgUJSYgYUIzNykaFDU2OCkrHB0fAV/8QAFAEBAAAAAAAAAAAAAAAAAAAAAP/EABQRAQAAAAAAAAAAAAAAAAAAAAD/2gAMAwEAAhEDEQA/APuOYOc9NqUkXcjBl55HsaI9iCKzrgVmp8PcMZNM2xybZWsxSf1D8B/UPuGqs30PiQc7HUxSgWY3qz+pG6OvuOncC8sMj67RRzLtkFjr1IIPYqRyp9xgSMZTHVS6a/PPmQDpMPnQf8dQOQPzj7gVeXCtfTAzjGMBjGMBjGMBjGMBjGMBjGMCo1hXTOZgP4bfzq/CeNsxHoBYY+lH8OWoa+mZIyq8HHlvLABSR7GjHYJJupR7BkavQUMC2Gco51YsFIJU0wB5U0DR9DRB++QdA7DUahDZH8KRbN1vDKQPQboif+bNH+DWLXSaJt39UJXYR9VkYH+kYFoygijyO/vnnvDJdRFu067JDGB5ayFkYx9EYPTBwOh4BBHPUZJ1/iog1CiUt5UkRIIVmVDG3xs5A+FSJF5PHw5K12kWdVZHp1+KKVaO0kdfRlI6joRgax+JsGVZomjLGlawyE9Qu4dDx3AvLIZ5rS6h5pUTWOkTo24QAEeYVPwuHb+YoqwF6X8XpnpBgZxjGAxjGAxjGAxjGAxjGAOVut00glSaIBmClHQkDepNijXDKbrsdx9iLLIk8s1kJGpHqz1f22nArIHmGrVpUVFlj2ABtxUxEuu49OQ79Om3qb4sdWB5kJ/Uw/uh/wDQyv8AEpJh5byxoojlQ2rk0GOxrtR2fJXjjbVjk7JLGTzVBjsYn2G6/tgPEuJdO362X7Mjf+VGYn0EiHfpSFv5omvyn9xXMbe44PcHgjH7RPsh8w3UTpI1AkhUYFyAOT8G45203i+nkO1ZBu/K1q//AEMAf8YETUeIRspTUaeYH8vlPID7o8YYf9j9Ml+CpKIUEu7dz81bwtnYHI6ttq8mjNsBjGcP32Lp5icdfiXj/OB3xmiTKehB+hBza8DOMg6rxaGOgW3MbpIwXc11pVBOcG/aCAcN5qmrpoZwft8HOBa5B8Y1bRREoAZGISNT0Ltwl+w6n0AJzkvikhFrpZyvazCrH0+FpAR96PtmsUMkkyyyrsVFOxCQW3NwzsQSOBwK9T7YFlEpAAJs0LPSz3Nds3xjAYxjA4a3TJLG8bi1dSrD2YUcpp52MDwamOZ3KMm6OMsJQRQdW+VWP6iKI9KOegxgedXxIHTtFrQYpfKIkFbg9qQzRECpL54HPqBYuy0emEkEQ1EYLeWm9XANHaNwPXm7ywxgU8milgBbTMzqOfIkO6/UROxtCewJK/TLHSapJUV4zasLHUH6Edj7dqzGtgLqQrsjdVZeoI6WO49QeuUfhx1AeQReWsgIMsLkhAzXU0LAEhH5JHPIPQ7rCw8blLBYUJDymiR1VBXmtfb4fhB9WGdv/wAvThdohjoAgDYvHsOMx4fo2VnklYNI1C1FKij5UX2uyT3J+gE/A8zov2djj0SxtErTLDW5FUOWC0KIK/Fdc2PqM11XhM3mxo+oM6FGATUIpXctEk+WE3EqT826tvHU36jKTXaiddXEAA0W1twCHcu4qofd7E8gdAbOBjSatIPhmgXTnoHQXC3fhwPh+jAe15p+9xayURxtvhRd8lWEcklY1v8AEvwuSBx8IvLrVTpGjO5Cqosn/wC65X+BaPaJJSu15m3kUAVHRFrtQ5Pux9cC0rFZXaPVPJNLtP8ACjpOg+KT5nIPoAVX636ZZYA5An8Y0yMVeaJWHUM6gj6i8x4pqnXakQBlksLu+Va+Z29Qo7dzQ4uxtpPDYo0C0GI6swBZiTbM3uSSfvgTsYxgMYxgMZi8gazxVUJRFaWX/bSrHpvY8IPr/nAsMr/E9GzFZIqE0d7b4Vwa3Rv+k0OexAOdvDo5Qv8AGYM5JJC/It9FU1ZA9TyfbpkrAiaDWLKDwVZTtdGrcp60a4PW7HBvJeVUh26tNv8AqRPuHb+Ey7G+v8Qj7j0zrovEvMLHaFjDFFdmFuwNMAtcC+BZskHiqJCwyNLHGjNM1AhKLE8BVJb7CzZ+3oMkXlT4v5XmwicgR/EQHNRlxt2br4NDcQD3F9hgaQD96kWRgRAlGMMK8x/90r+Ucbb72a4U511mqkkZodMaYcSS0CsV9lB4aWu3IHU9gdH1rz/DprVPxTkcD2hB+dv1fKPfpnSSaHSosagsxvZGvxSSHqTZPJJ5LE1zZOBtIV00apEpZiSqLfLsbJLMfuxbk9evTJun3bRv27q523tvvV9s85pjJ+/r54DSmAbQm4pArPJvF9y21RuNXs4ArJf7V6/y4do3WxtthpxElNqHHPZL+7DA7acg6yTefiWNREp/IeZHU9yXpT6bB682+VXioHnaU9/NYA+xiksfQ0P7Za4DGMYDOcxajsALVxuJAv3IBzpjA89rdbqVdBqNsER6yRMZASeArMyr5Q560QfUd7jQaOOJAkYofckk8lmY8sxPJJ5N5vqJIwKkKgMCKYiiO456jnIa+LaVSI0kQkCgkfxEAcAUt0BgWQyNrtdHCu+RqHQdSzHsqgcsx9BkJ9ZqJOIIyg/3ZxQHusYNsfrtHvnXSeFIjeY5aWWq8ySiyg9QgqkHsKvveBWyzSo66ucBIwGQpwTCjlT5jkfi3KN1cAfQk1P7RaRo5lEm1tMzlgJE8yIM13uSxZDMSPWxXKc+3dQQQQCDwQeh9jlIB+73FOA2lbhHblYwf9KW/wAPo3TmjVAkHgwdpXZZJDCoCqHFBuLNA9lNU3fcRzQOSv2g05eAgLvpo2KUD5ipIrugviyqkZM0mljjWokRFu6RQov1oDO2BUtr5ZaXTIy3dyzKyqn9KGi7e3A9+xLpViLeVtk1Liy0p+IgEC2IHCC+FFD0qyctZHABLEAAWSeAB3JPbKHdLPN5ukZVTyipkkQuklta+WAy2F5N9DuHXsEt9mmDtzJLKw4FbnagFVb6KAPoBZJ65X+I6UhFbUMN0zxxyuPkjQknyk9FZqQt3389gLbQ+GJGxdiZJSKMj0X/AKR+Rf0ihkySJWUqwDKQQQQCCCKII7isCsszakV/L0/f80jqRt+ioefdx6HLbOOl00cahIkVFHRUAVR9AM7YDGMYDGMYEbUaSKT+ZGj103qGq+tWPbOkUaoKRQoHQKAB/YYxgdcYxgM1kUEURYPBB6G+oOMYFJrdAIFL6d5IwOdgIMf0CsDtHsKyg8I/ajVSmZWKjYhIIUXfw8n+5zGMD08HhcclPMWmPUCQgoK6EIAFv3q8tRjGBnGMYDGMY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data:image/jpeg;base64,/9j/4AAQSkZJRgABAQAAAQABAAD/2wCEAAkGBxASEhQUEBMUFBQXFxYbFxcUGBYZFBYfFxgXGRUXFRggHSgsGBomHBYaIjUkMTUrLy46Fys1ODMsQygtLi0BCgoKBQUFDgUFDisZExkrKysrKysrKysrKysrKysrKysrKysrKysrKysrKysrKysrKysrKysrKysrKysrKysrK//AABEIAGQAiwMBIgACEQEDEQH/xAAbAAEAAgMBAQAAAAAAAAAAAAAABAUBAgMGB//EADkQAAICAQMCBAQDBwIHAQAAAAECAxEABBIhMUEFE1FhIjJxgUJSYgYUIzNykaFDU2OCkrHB0fAV/8QAFAEBAAAAAAAAAAAAAAAAAAAAAP/EABQRAQAAAAAAAAAAAAAAAAAAAAD/2gAMAwEAAhEDEQA/APuOYOc9NqUkXcjBl55HsaI9iCKzrgVmp8PcMZNM2xybZWsxSf1D8B/UPuGqs30PiQc7HUxSgWY3qz+pG6OvuOncC8sMj67RRzLtkFjr1IIPYqRyp9xgSMZTHVS6a/PPmQDpMPnQf8dQOQPzj7gVeXCtfTAzjGMBjGMBjGMBjGMBjGMBjGMCo1hXTOZgP4bfzq/CeNsxHoBYY+lH8OWoa+mZIyq8HHlvLABSR7GjHYJJupR7BkavQUMC2Gco51YsFIJU0wB5U0DR9DRB++QdA7DUahDZH8KRbN1vDKQPQboif+bNH+DWLXSaJt39UJXYR9VkYH+kYFoygijyO/vnnvDJdRFu067JDGB5ayFkYx9EYPTBwOh4BBHPUZJ1/iog1CiUt5UkRIIVmVDG3xs5A+FSJF5PHw5K12kWdVZHp1+KKVaO0kdfRlI6joRgax+JsGVZomjLGlawyE9Qu4dDx3AvLIZ5rS6h5pUTWOkTo24QAEeYVPwuHb+YoqwF6X8XpnpBgZxjGAxjGAxjGAxjGAxjGAOVut00glSaIBmClHQkDepNijXDKbrsdx9iLLIk8s1kJGpHqz1f22nArIHmGrVpUVFlj2ABtxUxEuu49OQ79Om3qb4sdWB5kJ/Uw/uh/wDQyv8AEpJh5byxoojlQ2rk0GOxrtR2fJXjjbVjk7JLGTzVBjsYn2G6/tgPEuJdO362X7Mjf+VGYn0EiHfpSFv5omvyn9xXMbe44PcHgjH7RPsh8w3UTpI1AkhUYFyAOT8G45203i+nkO1ZBu/K1q//AEMAf8YETUeIRspTUaeYH8vlPID7o8YYf9j9Ml+CpKIUEu7dz81bwtnYHI6ttq8mjNsBjGcP32Lp5icdfiXj/OB3xmiTKehB+hBza8DOMg6rxaGOgW3MbpIwXc11pVBOcG/aCAcN5qmrpoZwft8HOBa5B8Y1bRREoAZGISNT0Ltwl+w6n0AJzkvikhFrpZyvazCrH0+FpAR96PtmsUMkkyyyrsVFOxCQW3NwzsQSOBwK9T7YFlEpAAJs0LPSz3Nds3xjAYxjA4a3TJLG8bi1dSrD2YUcpp52MDwamOZ3KMm6OMsJQRQdW+VWP6iKI9KOegxgedXxIHTtFrQYpfKIkFbg9qQzRECpL54HPqBYuy0emEkEQ1EYLeWm9XANHaNwPXm7ywxgU8milgBbTMzqOfIkO6/UROxtCewJK/TLHSapJUV4zasLHUH6Edj7dqzGtgLqQrsjdVZeoI6WO49QeuUfhx1AeQReWsgIMsLkhAzXU0LAEhH5JHPIPQ7rCw8blLBYUJDymiR1VBXmtfb4fhB9WGdv/wAvThdohjoAgDYvHsOMx4fo2VnklYNI1C1FKij5UX2uyT3J+gE/A8zov2djj0SxtErTLDW5FUOWC0KIK/Fdc2PqM11XhM3mxo+oM6FGATUIpXctEk+WE3EqT826tvHU36jKTXaiddXEAA0W1twCHcu4qofd7E8gdAbOBjSatIPhmgXTnoHQXC3fhwPh+jAe15p+9xayURxtvhRd8lWEcklY1v8AEvwuSBx8IvLrVTpGjO5Cqosn/wC65X+BaPaJJSu15m3kUAVHRFrtQ5Pux9cC0rFZXaPVPJNLtP8ACjpOg+KT5nIPoAVX636ZZYA5An8Y0yMVeaJWHUM6gj6i8x4pqnXakQBlksLu+Va+Z29Qo7dzQ4uxtpPDYo0C0GI6swBZiTbM3uSSfvgTsYxgMYxgMZi8gazxVUJRFaWX/bSrHpvY8IPr/nAsMr/E9GzFZIqE0d7b4Vwa3Rv+k0OexAOdvDo5Qv8AGYM5JJC/It9FU1ZA9TyfbpkrAiaDWLKDwVZTtdGrcp60a4PW7HBvJeVUh26tNv8AqRPuHb+Ey7G+v8Qj7j0zrovEvMLHaFjDFFdmFuwNMAtcC+BZskHiqJCwyNLHGjNM1AhKLE8BVJb7CzZ+3oMkXlT4v5XmwicgR/EQHNRlxt2br4NDcQD3F9hgaQD96kWRgRAlGMMK8x/90r+Ucbb72a4U511mqkkZodMaYcSS0CsV9lB4aWu3IHU9gdH1rz/DprVPxTkcD2hB+dv1fKPfpnSSaHSosagsxvZGvxSSHqTZPJJ5LE1zZOBtIV00apEpZiSqLfLsbJLMfuxbk9evTJun3bRv27q523tvvV9s85pjJ+/r54DSmAbQm4pArPJvF9y21RuNXs4ArJf7V6/y4do3WxtthpxElNqHHPZL+7DA7acg6yTefiWNREp/IeZHU9yXpT6bB682+VXioHnaU9/NYA+xiksfQ0P7Za4DGMYDOcxajsALVxuJAv3IBzpjA89rdbqVdBqNsER6yRMZASeArMyr5Q560QfUd7jQaOOJAkYofckk8lmY8sxPJJ5N5vqJIwKkKgMCKYiiO456jnIa+LaVSI0kQkCgkfxEAcAUt0BgWQyNrtdHCu+RqHQdSzHsqgcsx9BkJ9ZqJOIIyg/3ZxQHusYNsfrtHvnXSeFIjeY5aWWq8ySiyg9QgqkHsKvveBWyzSo66ucBIwGQpwTCjlT5jkfi3KN1cAfQk1P7RaRo5lEm1tMzlgJE8yIM13uSxZDMSPWxXKc+3dQQQQCDwQeh9jlIB+73FOA2lbhHblYwf9KW/wAPo3TmjVAkHgwdpXZZJDCoCqHFBuLNA9lNU3fcRzQOSv2g05eAgLvpo2KUD5ipIrugviyqkZM0mljjWokRFu6RQov1oDO2BUtr5ZaXTIy3dyzKyqn9KGi7e3A9+xLpViLeVtk1Liy0p+IgEC2IHCC+FFD0qyctZHABLEAAWSeAB3JPbKHdLPN5ukZVTyipkkQuklta+WAy2F5N9DuHXsEt9mmDtzJLKw4FbnagFVb6KAPoBZJ65X+I6UhFbUMN0zxxyuPkjQknyk9FZqQt3389gLbQ+GJGxdiZJSKMj0X/AKR+Rf0ihkySJWUqwDKQQQQCCCKII7isCsszakV/L0/f80jqRt+ioefdx6HLbOOl00cahIkVFHRUAVR9AM7YDGMYDGMYEbUaSKT+ZGj103qGq+tWPbOkUaoKRQoHQKAB/YYxgdcYxgM1kUEURYPBB6G+oOMYFJrdAIFL6d5IwOdgIMf0CsDtHsKyg8I/ajVSmZWKjYhIIUXfw8n+5zGMD08HhcclPMWmPUCQgoK6EIAFv3q8tRjGBnGMYDGMY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http://www.nanny-monitor.cz/images/nanny-prvni-pomoc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293096"/>
            <a:ext cx="2880320" cy="2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6516817"/>
            <a:ext cx="46085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http://www.nanny-monitor.cz/images/nanny-prvni-pomoc-7.jpg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0" y="4005064"/>
            <a:ext cx="40679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http://www.nanny-monitor.cz/images/nanny-prvni-pomoc-9.jpg</a:t>
            </a:r>
          </a:p>
        </p:txBody>
      </p:sp>
    </p:spTree>
    <p:extLst>
      <p:ext uri="{BB962C8B-B14F-4D97-AF65-F5344CB8AC3E}">
        <p14:creationId xmlns:p14="http://schemas.microsoft.com/office/powerpoint/2010/main" val="11861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5" name="arrow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maaja.cz/mamaajaUserFilesCZ/Image/2009/prvpo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0" y="3969739"/>
            <a:ext cx="2430941" cy="255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4238" y="6559460"/>
            <a:ext cx="48578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http://www.mamaaja.cz/mamaajaUserFilesCZ/Image/2009/prvpom1.jpg</a:t>
            </a:r>
          </a:p>
        </p:txBody>
      </p:sp>
      <p:pic>
        <p:nvPicPr>
          <p:cNvPr id="2052" name="Picture 4" descr="http://www.mamaaja.cz/mamaajaUserFilesCZ/Image/2009/prvpom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9" y="252166"/>
            <a:ext cx="1915063" cy="34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4238" y="3654219"/>
            <a:ext cx="4392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http://www.mamaaja.cz/mamaajaUserFilesCZ/Image/2009/prvpom_2.jpg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03848" y="1556792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sz="2400" dirty="0" smtClean="0">
                <a:cs typeface="Times New Roman" pitchFamily="18" charset="0"/>
              </a:rPr>
              <a:t>k</a:t>
            </a:r>
            <a:r>
              <a:rPr lang="cs-CZ" sz="2400" dirty="0">
                <a:cs typeface="Times New Roman" pitchFamily="18" charset="0"/>
              </a:rPr>
              <a:t> uvolnění překážky můžete použít také krátký, ale důrazný úder hranou dlaně mezi lopatky, v případě potřeby několikrát opakovat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812696" y="44624"/>
            <a:ext cx="7583840" cy="1524000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Uvolnění dýchacích cest </a:t>
            </a:r>
            <a:r>
              <a:rPr lang="cs-CZ" sz="4400" dirty="0" smtClean="0"/>
              <a:t>u starších dětí</a:t>
            </a:r>
            <a:endParaRPr lang="cs-CZ" sz="4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355976" y="3523370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sz="2400" dirty="0" smtClean="0"/>
              <a:t>napjatou  jednou  rukou </a:t>
            </a:r>
            <a:r>
              <a:rPr lang="cs-CZ" sz="2400" dirty="0"/>
              <a:t>stlačujeme hrudní kost směrem k podložce v rozsahu cca do jedné třetiny hloubky hrudníku, poté tlak </a:t>
            </a:r>
            <a:r>
              <a:rPr lang="cs-CZ" sz="2400" dirty="0" smtClean="0"/>
              <a:t>uvolníme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sz="2400" dirty="0"/>
              <a:t>ve frekvenci 120/min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sz="2400" dirty="0"/>
              <a:t>v poměru </a:t>
            </a:r>
            <a:r>
              <a:rPr lang="cs-CZ" sz="2400" dirty="0" smtClean="0">
                <a:solidFill>
                  <a:srgbClr val="FF0000"/>
                </a:solidFill>
              </a:rPr>
              <a:t>30 </a:t>
            </a:r>
            <a:r>
              <a:rPr lang="cs-CZ" sz="2400" dirty="0">
                <a:solidFill>
                  <a:srgbClr val="FF0000"/>
                </a:solidFill>
              </a:rPr>
              <a:t>stlačení : </a:t>
            </a:r>
            <a:r>
              <a:rPr lang="cs-CZ" sz="2400" dirty="0" smtClean="0">
                <a:solidFill>
                  <a:srgbClr val="FF0000"/>
                </a:solidFill>
              </a:rPr>
              <a:t>2x </a:t>
            </a:r>
            <a:r>
              <a:rPr lang="cs-CZ" sz="2400" dirty="0">
                <a:solidFill>
                  <a:srgbClr val="FF0000"/>
                </a:solidFill>
              </a:rPr>
              <a:t>vdech </a:t>
            </a:r>
            <a:r>
              <a:rPr lang="cs-CZ" sz="2400" dirty="0" smtClean="0"/>
              <a:t>dechový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objem </a:t>
            </a:r>
            <a:r>
              <a:rPr lang="cs-CZ" sz="2400" dirty="0"/>
              <a:t>zachránce</a:t>
            </a:r>
            <a:endParaRPr lang="cs-CZ" sz="2400" dirty="0">
              <a:cs typeface="Times New Roman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cs-CZ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5" name="arrow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Správné provedení záklonu hlavy</a:t>
            </a:r>
            <a:endParaRPr lang="cs-CZ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004543" cy="230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1" y="1916832"/>
            <a:ext cx="318275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95936" y="191683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První krok je vyčištění ústní dutiny – včetně tekuté části (zvratky)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544522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Druhý krok je záklon hlavy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4103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5" name="arrow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Zprůchodnění dýchacích cest</a:t>
            </a:r>
            <a:endParaRPr lang="cs-CZ" sz="3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81" y="3701225"/>
            <a:ext cx="2808758" cy="26075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01225"/>
            <a:ext cx="2808758" cy="2607500"/>
          </a:xfrm>
          <a:prstGeom prst="rect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1704" y="3933055"/>
            <a:ext cx="16573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Uzavřené dýchací cesty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308850" y="3933056"/>
            <a:ext cx="16573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Otevřené dýchací cesty</a:t>
            </a:r>
          </a:p>
        </p:txBody>
      </p:sp>
      <p:sp>
        <p:nvSpPr>
          <p:cNvPr id="10" name="Šipka doleva 9"/>
          <p:cNvSpPr/>
          <p:nvPr/>
        </p:nvSpPr>
        <p:spPr>
          <a:xfrm>
            <a:off x="5796136" y="5229200"/>
            <a:ext cx="2880320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 flipH="1">
            <a:off x="179512" y="5373216"/>
            <a:ext cx="2592288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94904" y="2119412"/>
            <a:ext cx="7949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cs-CZ" sz="2800" dirty="0"/>
              <a:t>z</a:t>
            </a:r>
            <a:r>
              <a:rPr lang="cs-CZ" sz="2800" dirty="0" smtClean="0"/>
              <a:t>ajistím záklonem hlavy a vyčištěním ústní dutiny ( mohou se vyskytovat zubní protézy, zvratky, sliny či krevní sraženiny)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897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5" name="arrow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</a:themeOverride>
</file>

<file path=ppt/theme/themeOverride2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451</Words>
  <Application>Microsoft Office PowerPoint</Application>
  <PresentationFormat>Předvádění na obrazovce (4:3)</PresentationFormat>
  <Paragraphs>69</Paragraphs>
  <Slides>14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Corbel</vt:lpstr>
      <vt:lpstr>Times New Roman</vt:lpstr>
      <vt:lpstr>Wingdings</vt:lpstr>
      <vt:lpstr>Wingdings 2</vt:lpstr>
      <vt:lpstr>Deluxe</vt:lpstr>
      <vt:lpstr>Základní životní funkce dýchání</vt:lpstr>
      <vt:lpstr> Krok Krátké celkové zhodnocení        rozsah a závažnost poranění</vt:lpstr>
      <vt:lpstr>Dechová frekvence   fyziologické hodnoty</vt:lpstr>
      <vt:lpstr>Kontrola základní životní funkce</vt:lpstr>
      <vt:lpstr>Heimlich manévr</vt:lpstr>
      <vt:lpstr>Uvolnění dýchacích cest při vdechnutí cizího tělesa u kojence</vt:lpstr>
      <vt:lpstr>Uvolnění dýchacích cest u starších dětí</vt:lpstr>
      <vt:lpstr>Správné provedení záklonu hlavy</vt:lpstr>
      <vt:lpstr>Zprůchodnění dýchacích cest</vt:lpstr>
      <vt:lpstr>Zotavovací poloha</vt:lpstr>
      <vt:lpstr>Zotavovací poloha - postup</vt:lpstr>
      <vt:lpstr>Instruktážní video k zotavovací poloze</vt:lpstr>
      <vt:lpstr>Astma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P9 číslo tématu 17 Dopravní ohrožení člověka</dc:title>
  <dc:creator>mgr. Jakub Krček</dc:creator>
  <cp:lastModifiedBy>František Los</cp:lastModifiedBy>
  <cp:revision>66</cp:revision>
  <dcterms:created xsi:type="dcterms:W3CDTF">2012-03-13T09:01:26Z</dcterms:created>
  <dcterms:modified xsi:type="dcterms:W3CDTF">2014-07-17T11:12:22Z</dcterms:modified>
</cp:coreProperties>
</file>